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4" r:id="rId5"/>
    <p:sldId id="265" r:id="rId6"/>
    <p:sldId id="266" r:id="rId7"/>
    <p:sldId id="267" r:id="rId8"/>
    <p:sldId id="268" r:id="rId9"/>
    <p:sldId id="260" r:id="rId10"/>
    <p:sldId id="263" r:id="rId11"/>
  </p:sldIdLst>
  <p:sldSz cx="9144000" cy="6858000" type="screen4x3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029" autoAdjust="0"/>
  </p:normalViewPr>
  <p:slideViewPr>
    <p:cSldViewPr>
      <p:cViewPr>
        <p:scale>
          <a:sx n="100" d="100"/>
          <a:sy n="100" d="100"/>
        </p:scale>
        <p:origin x="-26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E98EE-5185-408A-B45D-E7C8F2FF9137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278FF-8E80-424C-B2A5-CD8B8DAF0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39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0CE5-A363-4DB8-B1F0-8D21C2BCAC0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03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71463">
              <a:spcBef>
                <a:spcPct val="20000"/>
              </a:spcBef>
              <a:spcAft>
                <a:spcPts val="1200"/>
              </a:spcAft>
              <a:buClr>
                <a:srgbClr val="0070C0"/>
              </a:buClr>
              <a:buSzPct val="70000"/>
              <a:buFont typeface="Arial" pitchFamily="34" charset="0"/>
              <a:buChar char="•"/>
              <a:defRPr/>
            </a:pPr>
            <a:r>
              <a:rPr lang="en-US" altLang="zh-CN" sz="2800" dirty="0" smtClean="0">
                <a:latin typeface="+mn-lt"/>
                <a:ea typeface="+mn-ea"/>
              </a:rPr>
              <a:t>The cooperation between ESA and China must completely comply with the existing export control regulations of all member states and the United States, which is a </a:t>
            </a:r>
            <a:r>
              <a:rPr lang="en-US" altLang="zh-CN" sz="2800" dirty="0" smtClean="0"/>
              <a:t>pre-</a:t>
            </a:r>
            <a:r>
              <a:rPr lang="en-US" altLang="zh-CN" sz="2800" dirty="0" smtClean="0">
                <a:latin typeface="+mn-lt"/>
                <a:ea typeface="+mn-ea"/>
              </a:rPr>
              <a:t>condition;</a:t>
            </a:r>
          </a:p>
          <a:p>
            <a:pPr marL="628650" lvl="1" indent="-271463">
              <a:spcBef>
                <a:spcPct val="20000"/>
              </a:spcBef>
              <a:spcAft>
                <a:spcPts val="1200"/>
              </a:spcAft>
              <a:buClr>
                <a:srgbClr val="0070C0"/>
              </a:buClr>
              <a:buSzPct val="70000"/>
              <a:buFont typeface="Arial" pitchFamily="34" charset="0"/>
              <a:buChar char="•"/>
              <a:defRPr/>
            </a:pPr>
            <a:r>
              <a:rPr lang="en-US" altLang="zh-CN" sz="2800" dirty="0" smtClean="0">
                <a:latin typeface="+mn-lt"/>
                <a:ea typeface="+mn-ea"/>
              </a:rPr>
              <a:t>Therefore, ESA did not support the vegetation satellite cooperation between Belgium and China.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278FF-8E80-424C-B2A5-CD8B8DAF049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2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0CE5-A363-4DB8-B1F0-8D21C2BCAC0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7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07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26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42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A431-A75B-453B-BFC9-5F055FD4396D}" type="datetime1">
              <a:rPr lang="zh-CN" altLang="en-US"/>
              <a:pPr>
                <a:defRPr/>
              </a:pPr>
              <a:t>2017/3/27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AAE0-1ED0-4F06-A56E-B422924898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22104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3675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08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4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8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36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45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39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927B-E64B-4C6C-95D2-AB599D1CE0FE}" type="datetimeFigureOut">
              <a:rPr lang="zh-CN" altLang="en-US" smtClean="0"/>
              <a:pPr/>
              <a:t>2017/3/27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C0ADE-4C77-4077-BCEA-11C6FE121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68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3999" cy="1622148"/>
          </a:xfrm>
        </p:spPr>
        <p:txBody>
          <a:bodyPr rtlCol="0" anchor="ctr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Dianwen</a:t>
            </a:r>
            <a:endParaRPr lang="en-US" altLang="zh-C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of International Cooperation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  Academy  of Sciences  (CAS)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March 2017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0" y="1700808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lang="en-US" sz="3600" b="1" dirty="0" smtClean="0">
                <a:latin typeface="+mn-lt"/>
              </a:rPr>
              <a:t>CAS and its Cooperation </a:t>
            </a:r>
            <a:r>
              <a:rPr lang="en-US" sz="3600" b="1" dirty="0">
                <a:latin typeface="+mn-lt"/>
              </a:rPr>
              <a:t>with Belgium in</a:t>
            </a:r>
            <a:endParaRPr lang="en-US" altLang="zh-CN" sz="3600" b="1" dirty="0">
              <a:latin typeface="+mn-lt"/>
            </a:endParaRPr>
          </a:p>
          <a:p>
            <a:pPr algn="ctr"/>
            <a:r>
              <a:rPr lang="en-GB" altLang="zh-CN" sz="3600" b="1" dirty="0" smtClean="0">
                <a:latin typeface="+mn-lt"/>
              </a:rPr>
              <a:t>Space </a:t>
            </a:r>
            <a:r>
              <a:rPr lang="en-GB" altLang="zh-CN" sz="3600" b="1" dirty="0">
                <a:latin typeface="+mn-lt"/>
              </a:rPr>
              <a:t>and </a:t>
            </a:r>
            <a:r>
              <a:rPr lang="en-GB" altLang="zh-CN" sz="3600" b="1" dirty="0" smtClean="0">
                <a:latin typeface="+mn-lt"/>
              </a:rPr>
              <a:t>Aeronautics</a:t>
            </a:r>
            <a:r>
              <a:rPr lang="zh-CN" altLang="zh-CN" sz="3600" b="1" dirty="0" smtClean="0">
                <a:latin typeface="+mn-lt"/>
              </a:rPr>
              <a:t> </a:t>
            </a:r>
            <a:endParaRPr lang="zh-CN" altLang="zh-CN" sz="3600" b="1" dirty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1E7640"/>
              </a:buClr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5352"/>
            <a:ext cx="1307640" cy="12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060849"/>
            <a:ext cx="9144000" cy="1656183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nl-BE" sz="4800" b="1" i="1" dirty="0" smtClean="0">
                <a:solidFill>
                  <a:schemeClr val="bg1"/>
                </a:solidFill>
              </a:rPr>
              <a:t>Thank you for your attention</a:t>
            </a:r>
            <a:r>
              <a:rPr lang="zh-CN" altLang="en-US" sz="4800" b="1" i="1" dirty="0" smtClean="0">
                <a:solidFill>
                  <a:schemeClr val="bg1"/>
                </a:solidFill>
              </a:rPr>
              <a:t>！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10" y="76130"/>
            <a:ext cx="909003" cy="8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Rectangle 2"/>
          <p:cNvSpPr>
            <a:spLocks noChangeArrowheads="1"/>
          </p:cNvSpPr>
          <p:nvPr/>
        </p:nvSpPr>
        <p:spPr bwMode="auto">
          <a:xfrm>
            <a:off x="0" y="260712"/>
            <a:ext cx="8157210" cy="576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marL="360363" indent="-360363"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Chinese Academy of Sciences (CAS)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10" y="76130"/>
            <a:ext cx="909003" cy="8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55576" y="1196752"/>
            <a:ext cx="8136904" cy="4661302"/>
            <a:chOff x="755576" y="980728"/>
            <a:chExt cx="8136904" cy="4661302"/>
          </a:xfrm>
        </p:grpSpPr>
        <p:grpSp>
          <p:nvGrpSpPr>
            <p:cNvPr id="8197" name="Group 8"/>
            <p:cNvGrpSpPr>
              <a:grpSpLocks/>
            </p:cNvGrpSpPr>
            <p:nvPr/>
          </p:nvGrpSpPr>
          <p:grpSpPr bwMode="auto">
            <a:xfrm>
              <a:off x="1067074" y="980728"/>
              <a:ext cx="6698009" cy="2354838"/>
              <a:chOff x="19038" y="-1"/>
              <a:chExt cx="5065047" cy="2213539"/>
            </a:xfrm>
          </p:grpSpPr>
          <p:pic>
            <p:nvPicPr>
              <p:cNvPr id="8233" name="Picture 71" descr="26_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74" y="734905"/>
                <a:ext cx="1926622" cy="1313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4" name="Picture 71" descr="26_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470" y="710525"/>
                <a:ext cx="1885775" cy="150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5" name="Picture 71" descr="26_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833" y="826332"/>
                <a:ext cx="1225413" cy="94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36" name="Oval 35"/>
              <p:cNvSpPr>
                <a:spLocks noChangeArrowheads="1"/>
              </p:cNvSpPr>
              <p:nvPr/>
            </p:nvSpPr>
            <p:spPr bwMode="auto">
              <a:xfrm>
                <a:off x="19038" y="135374"/>
                <a:ext cx="1615833" cy="885074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alpha val="50998"/>
                    </a:srgbClr>
                  </a:gs>
                  <a:gs pos="100000">
                    <a:srgbClr val="000076"/>
                  </a:gs>
                </a:gsLst>
                <a:lin ang="5400000" scaled="1"/>
              </a:gradFill>
              <a:ln>
                <a:noFill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zh-CN" sz="1800" b="1" dirty="0">
                    <a:solidFill>
                      <a:schemeClr val="bg1"/>
                    </a:solidFill>
                    <a:latin typeface="Calibri" pitchFamily="34" charset="0"/>
                  </a:rPr>
                  <a:t>High-caliber </a:t>
                </a:r>
              </a:p>
              <a:p>
                <a:pPr algn="ctr" eaLnBrk="1" hangingPunct="1"/>
                <a:r>
                  <a:rPr lang="en-US" altLang="zh-CN" sz="1800" b="1" dirty="0">
                    <a:solidFill>
                      <a:schemeClr val="bg1"/>
                    </a:solidFill>
                    <a:latin typeface="Calibri" pitchFamily="34" charset="0"/>
                  </a:rPr>
                  <a:t>Talent</a:t>
                </a:r>
              </a:p>
            </p:txBody>
          </p:sp>
          <p:sp>
            <p:nvSpPr>
              <p:cNvPr id="8237" name="Oval 35"/>
              <p:cNvSpPr>
                <a:spLocks noChangeArrowheads="1"/>
              </p:cNvSpPr>
              <p:nvPr/>
            </p:nvSpPr>
            <p:spPr bwMode="auto">
              <a:xfrm>
                <a:off x="3486259" y="135374"/>
                <a:ext cx="1597826" cy="796959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alpha val="50998"/>
                    </a:srgbClr>
                  </a:gs>
                  <a:gs pos="100000">
                    <a:srgbClr val="000076"/>
                  </a:gs>
                </a:gsLst>
                <a:lin ang="5400000" scaled="1"/>
              </a:gradFill>
              <a:ln>
                <a:noFill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zh-CN" sz="1800" b="1" dirty="0">
                    <a:solidFill>
                      <a:schemeClr val="bg1"/>
                    </a:solidFill>
                    <a:latin typeface="Calibri" pitchFamily="34" charset="0"/>
                  </a:rPr>
                  <a:t>Trusted </a:t>
                </a:r>
              </a:p>
              <a:p>
                <a:pPr algn="ctr" eaLnBrk="1" hangingPunct="1"/>
                <a:r>
                  <a:rPr lang="en-US" altLang="zh-CN" sz="1800" b="1" dirty="0">
                    <a:solidFill>
                      <a:schemeClr val="bg1"/>
                    </a:solidFill>
                    <a:latin typeface="Calibri" pitchFamily="34" charset="0"/>
                  </a:rPr>
                  <a:t>Ideas</a:t>
                </a:r>
              </a:p>
            </p:txBody>
          </p:sp>
          <p:sp>
            <p:nvSpPr>
              <p:cNvPr id="8238" name="Oval 35"/>
              <p:cNvSpPr>
                <a:spLocks noChangeArrowheads="1"/>
              </p:cNvSpPr>
              <p:nvPr/>
            </p:nvSpPr>
            <p:spPr bwMode="auto">
              <a:xfrm>
                <a:off x="1798228" y="-1"/>
                <a:ext cx="1552208" cy="82633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alpha val="50998"/>
                    </a:srgbClr>
                  </a:gs>
                  <a:gs pos="100000">
                    <a:srgbClr val="000076"/>
                  </a:gs>
                </a:gsLst>
                <a:lin ang="5400000" scaled="1"/>
              </a:gradFill>
              <a:ln>
                <a:noFill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zh-CN" sz="1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Scientific</a:t>
                </a:r>
                <a:endParaRPr lang="en-US" altLang="zh-CN" sz="1800" b="1" dirty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algn="ctr" eaLnBrk="1" hangingPunct="1"/>
                <a:r>
                  <a:rPr lang="en-US" altLang="zh-CN" sz="1800" b="1" dirty="0">
                    <a:solidFill>
                      <a:schemeClr val="bg1"/>
                    </a:solidFill>
                    <a:latin typeface="Calibri" pitchFamily="34" charset="0"/>
                  </a:rPr>
                  <a:t>Excellence</a:t>
                </a:r>
              </a:p>
            </p:txBody>
          </p:sp>
        </p:grpSp>
        <p:sp>
          <p:nvSpPr>
            <p:cNvPr id="52" name="矩形 10"/>
            <p:cNvSpPr>
              <a:spLocks noChangeArrowheads="1"/>
            </p:cNvSpPr>
            <p:nvPr/>
          </p:nvSpPr>
          <p:spPr bwMode="auto">
            <a:xfrm>
              <a:off x="4135898" y="2380443"/>
              <a:ext cx="10791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b="1" dirty="0">
                  <a:solidFill>
                    <a:srgbClr val="C00000"/>
                  </a:solidFill>
                  <a:latin typeface="Times New Roman" pitchFamily="18" charset="0"/>
                  <a:ea typeface="黑体" pitchFamily="49" charset="-122"/>
                  <a:cs typeface="宋体" pitchFamily="2" charset="-122"/>
                </a:rPr>
                <a:t>Mission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2446833" y="3773649"/>
              <a:ext cx="10644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defTabSz="801688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801688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801688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801688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801688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800" b="1" noProof="1">
                  <a:solidFill>
                    <a:srgbClr val="C00000"/>
                  </a:solidFill>
                  <a:latin typeface="Times New Roman" pitchFamily="18" charset="0"/>
                  <a:ea typeface="黑体" pitchFamily="49" charset="-122"/>
                  <a:cs typeface="宋体" pitchFamily="2" charset="-122"/>
                </a:rPr>
                <a:t>Structure</a:t>
              </a:r>
              <a:r>
                <a:rPr lang="en-US" altLang="zh-CN" sz="1800" b="1" noProof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  <a:cs typeface="宋体" pitchFamily="2" charset="-122"/>
                </a:rPr>
                <a:t> </a:t>
              </a:r>
            </a:p>
          </p:txBody>
        </p:sp>
        <p:grpSp>
          <p:nvGrpSpPr>
            <p:cNvPr id="68" name="Group 65"/>
            <p:cNvGrpSpPr>
              <a:grpSpLocks/>
            </p:cNvGrpSpPr>
            <p:nvPr/>
          </p:nvGrpSpPr>
          <p:grpSpPr bwMode="auto">
            <a:xfrm>
              <a:off x="4716065" y="2536089"/>
              <a:ext cx="1890713" cy="1146577"/>
              <a:chOff x="2082" y="1851"/>
              <a:chExt cx="1588" cy="445"/>
            </a:xfrm>
          </p:grpSpPr>
          <p:sp>
            <p:nvSpPr>
              <p:cNvPr id="69" name="Freeform 99"/>
              <p:cNvSpPr>
                <a:spLocks noEditPoints="1"/>
              </p:cNvSpPr>
              <p:nvPr/>
            </p:nvSpPr>
            <p:spPr bwMode="auto">
              <a:xfrm>
                <a:off x="2082" y="1919"/>
                <a:ext cx="1577" cy="377"/>
              </a:xfrm>
              <a:custGeom>
                <a:avLst/>
                <a:gdLst>
                  <a:gd name="T0" fmla="*/ 3 w 1816"/>
                  <a:gd name="T1" fmla="*/ 0 h 1816"/>
                  <a:gd name="T2" fmla="*/ 3 w 1816"/>
                  <a:gd name="T3" fmla="*/ 0 h 1816"/>
                  <a:gd name="T4" fmla="*/ 3 w 1816"/>
                  <a:gd name="T5" fmla="*/ 0 h 1816"/>
                  <a:gd name="T6" fmla="*/ 3 w 1816"/>
                  <a:gd name="T7" fmla="*/ 0 h 1816"/>
                  <a:gd name="T8" fmla="*/ 3 w 1816"/>
                  <a:gd name="T9" fmla="*/ 0 h 1816"/>
                  <a:gd name="T10" fmla="*/ 3 w 1816"/>
                  <a:gd name="T11" fmla="*/ 0 h 1816"/>
                  <a:gd name="T12" fmla="*/ 3 w 1816"/>
                  <a:gd name="T13" fmla="*/ 0 h 1816"/>
                  <a:gd name="T14" fmla="*/ 3 w 1816"/>
                  <a:gd name="T15" fmla="*/ 0 h 1816"/>
                  <a:gd name="T16" fmla="*/ 3 w 1816"/>
                  <a:gd name="T17" fmla="*/ 0 h 1816"/>
                  <a:gd name="T18" fmla="*/ 3 w 1816"/>
                  <a:gd name="T19" fmla="*/ 0 h 1816"/>
                  <a:gd name="T20" fmla="*/ 3 w 1816"/>
                  <a:gd name="T21" fmla="*/ 0 h 1816"/>
                  <a:gd name="T22" fmla="*/ 3 w 1816"/>
                  <a:gd name="T23" fmla="*/ 0 h 1816"/>
                  <a:gd name="T24" fmla="*/ 3 w 1816"/>
                  <a:gd name="T25" fmla="*/ 0 h 1816"/>
                  <a:gd name="T26" fmla="*/ 3 w 1816"/>
                  <a:gd name="T27" fmla="*/ 0 h 1816"/>
                  <a:gd name="T28" fmla="*/ 3 w 1816"/>
                  <a:gd name="T29" fmla="*/ 0 h 1816"/>
                  <a:gd name="T30" fmla="*/ 3 w 1816"/>
                  <a:gd name="T31" fmla="*/ 0 h 1816"/>
                  <a:gd name="T32" fmla="*/ 3 w 1816"/>
                  <a:gd name="T33" fmla="*/ 0 h 1816"/>
                  <a:gd name="T34" fmla="*/ 3 w 1816"/>
                  <a:gd name="T35" fmla="*/ 0 h 1816"/>
                  <a:gd name="T36" fmla="*/ 3 w 1816"/>
                  <a:gd name="T37" fmla="*/ 0 h 1816"/>
                  <a:gd name="T38" fmla="*/ 3 w 1816"/>
                  <a:gd name="T39" fmla="*/ 0 h 1816"/>
                  <a:gd name="T40" fmla="*/ 3 w 1816"/>
                  <a:gd name="T41" fmla="*/ 0 h 1816"/>
                  <a:gd name="T42" fmla="*/ 3 w 1816"/>
                  <a:gd name="T43" fmla="*/ 0 h 1816"/>
                  <a:gd name="T44" fmla="*/ 3 w 1816"/>
                  <a:gd name="T45" fmla="*/ 0 h 1816"/>
                  <a:gd name="T46" fmla="*/ 3 w 1816"/>
                  <a:gd name="T47" fmla="*/ 0 h 1816"/>
                  <a:gd name="T48" fmla="*/ 3 w 1816"/>
                  <a:gd name="T49" fmla="*/ 0 h 1816"/>
                  <a:gd name="T50" fmla="*/ 3 w 1816"/>
                  <a:gd name="T51" fmla="*/ 0 h 1816"/>
                  <a:gd name="T52" fmla="*/ 3 w 1816"/>
                  <a:gd name="T53" fmla="*/ 0 h 1816"/>
                  <a:gd name="T54" fmla="*/ 3 w 1816"/>
                  <a:gd name="T55" fmla="*/ 0 h 1816"/>
                  <a:gd name="T56" fmla="*/ 3 w 1816"/>
                  <a:gd name="T57" fmla="*/ 0 h 1816"/>
                  <a:gd name="T58" fmla="*/ 3 w 1816"/>
                  <a:gd name="T59" fmla="*/ 0 h 1816"/>
                  <a:gd name="T60" fmla="*/ 3 w 1816"/>
                  <a:gd name="T61" fmla="*/ 0 h 1816"/>
                  <a:gd name="T62" fmla="*/ 3 w 1816"/>
                  <a:gd name="T63" fmla="*/ 0 h 1816"/>
                  <a:gd name="T64" fmla="*/ 3 w 1816"/>
                  <a:gd name="T65" fmla="*/ 0 h 1816"/>
                  <a:gd name="T66" fmla="*/ 3 w 1816"/>
                  <a:gd name="T67" fmla="*/ 0 h 1816"/>
                  <a:gd name="T68" fmla="*/ 3 w 1816"/>
                  <a:gd name="T69" fmla="*/ 0 h 1816"/>
                  <a:gd name="T70" fmla="*/ 3 w 1816"/>
                  <a:gd name="T71" fmla="*/ 0 h 1816"/>
                  <a:gd name="T72" fmla="*/ 3 w 1816"/>
                  <a:gd name="T73" fmla="*/ 0 h 1816"/>
                  <a:gd name="T74" fmla="*/ 3 w 1816"/>
                  <a:gd name="T75" fmla="*/ 0 h 1816"/>
                  <a:gd name="T76" fmla="*/ 3 w 1816"/>
                  <a:gd name="T77" fmla="*/ 0 h 1816"/>
                  <a:gd name="T78" fmla="*/ 3 w 1816"/>
                  <a:gd name="T79" fmla="*/ 0 h 1816"/>
                  <a:gd name="T80" fmla="*/ 3 w 1816"/>
                  <a:gd name="T81" fmla="*/ 0 h 1816"/>
                  <a:gd name="T82" fmla="*/ 3 w 1816"/>
                  <a:gd name="T83" fmla="*/ 0 h 1816"/>
                  <a:gd name="T84" fmla="*/ 3 w 1816"/>
                  <a:gd name="T85" fmla="*/ 0 h 1816"/>
                  <a:gd name="T86" fmla="*/ 3 w 1816"/>
                  <a:gd name="T87" fmla="*/ 0 h 1816"/>
                  <a:gd name="T88" fmla="*/ 3 w 1816"/>
                  <a:gd name="T89" fmla="*/ 0 h 1816"/>
                  <a:gd name="T90" fmla="*/ 3 w 1816"/>
                  <a:gd name="T91" fmla="*/ 0 h 1816"/>
                  <a:gd name="T92" fmla="*/ 3 w 1816"/>
                  <a:gd name="T93" fmla="*/ 0 h 1816"/>
                  <a:gd name="T94" fmla="*/ 3 w 1816"/>
                  <a:gd name="T95" fmla="*/ 0 h 1816"/>
                  <a:gd name="T96" fmla="*/ 3 w 1816"/>
                  <a:gd name="T97" fmla="*/ 0 h 1816"/>
                  <a:gd name="T98" fmla="*/ 3 w 1816"/>
                  <a:gd name="T99" fmla="*/ 0 h 1816"/>
                  <a:gd name="T100" fmla="*/ 3 w 1816"/>
                  <a:gd name="T101" fmla="*/ 0 h 1816"/>
                  <a:gd name="T102" fmla="*/ 3 w 1816"/>
                  <a:gd name="T103" fmla="*/ 0 h 1816"/>
                  <a:gd name="T104" fmla="*/ 3 w 1816"/>
                  <a:gd name="T105" fmla="*/ 0 h 1816"/>
                  <a:gd name="T106" fmla="*/ 3 w 1816"/>
                  <a:gd name="T107" fmla="*/ 0 h 1816"/>
                  <a:gd name="T108" fmla="*/ 3 w 1816"/>
                  <a:gd name="T109" fmla="*/ 0 h 1816"/>
                  <a:gd name="T110" fmla="*/ 3 w 1816"/>
                  <a:gd name="T111" fmla="*/ 0 h 1816"/>
                  <a:gd name="T112" fmla="*/ 3 w 1816"/>
                  <a:gd name="T113" fmla="*/ 0 h 1816"/>
                  <a:gd name="T114" fmla="*/ 3 w 1816"/>
                  <a:gd name="T115" fmla="*/ 0 h 1816"/>
                  <a:gd name="T116" fmla="*/ 3 w 1816"/>
                  <a:gd name="T117" fmla="*/ 0 h 1816"/>
                  <a:gd name="T118" fmla="*/ 3 w 1816"/>
                  <a:gd name="T119" fmla="*/ 0 h 18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16"/>
                  <a:gd name="T181" fmla="*/ 0 h 1816"/>
                  <a:gd name="T182" fmla="*/ 1816 w 1816"/>
                  <a:gd name="T183" fmla="*/ 1816 h 18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chemeClr val="tx1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Freeform 100"/>
              <p:cNvSpPr>
                <a:spLocks noEditPoints="1"/>
              </p:cNvSpPr>
              <p:nvPr/>
            </p:nvSpPr>
            <p:spPr bwMode="auto">
              <a:xfrm>
                <a:off x="2082" y="1851"/>
                <a:ext cx="1588" cy="379"/>
              </a:xfrm>
              <a:custGeom>
                <a:avLst/>
                <a:gdLst/>
                <a:ahLst/>
                <a:cxnLst>
                  <a:cxn ang="0">
                    <a:pos x="1706" y="792"/>
                  </a:cxn>
                  <a:cxn ang="0">
                    <a:pos x="1774" y="626"/>
                  </a:cxn>
                  <a:cxn ang="0">
                    <a:pos x="1578" y="460"/>
                  </a:cxn>
                  <a:cxn ang="0">
                    <a:pos x="1498" y="216"/>
                  </a:cxn>
                  <a:cxn ang="0">
                    <a:pos x="1318" y="214"/>
                  </a:cxn>
                  <a:cxn ang="0">
                    <a:pos x="1150" y="138"/>
                  </a:cxn>
                  <a:cxn ang="0">
                    <a:pos x="978" y="104"/>
                  </a:cxn>
                  <a:cxn ang="0">
                    <a:pos x="792" y="110"/>
                  </a:cxn>
                  <a:cxn ang="0">
                    <a:pos x="626" y="42"/>
                  </a:cxn>
                  <a:cxn ang="0">
                    <a:pos x="460" y="236"/>
                  </a:cxn>
                  <a:cxn ang="0">
                    <a:pos x="216" y="316"/>
                  </a:cxn>
                  <a:cxn ang="0">
                    <a:pos x="214" y="496"/>
                  </a:cxn>
                  <a:cxn ang="0">
                    <a:pos x="138" y="666"/>
                  </a:cxn>
                  <a:cxn ang="0">
                    <a:pos x="104" y="836"/>
                  </a:cxn>
                  <a:cxn ang="0">
                    <a:pos x="108" y="1022"/>
                  </a:cxn>
                  <a:cxn ang="0">
                    <a:pos x="42" y="1190"/>
                  </a:cxn>
                  <a:cxn ang="0">
                    <a:pos x="236" y="1356"/>
                  </a:cxn>
                  <a:cxn ang="0">
                    <a:pos x="316" y="1600"/>
                  </a:cxn>
                  <a:cxn ang="0">
                    <a:pos x="496" y="1602"/>
                  </a:cxn>
                  <a:cxn ang="0">
                    <a:pos x="666" y="1678"/>
                  </a:cxn>
                  <a:cxn ang="0">
                    <a:pos x="836" y="1712"/>
                  </a:cxn>
                  <a:cxn ang="0">
                    <a:pos x="1022" y="1706"/>
                  </a:cxn>
                  <a:cxn ang="0">
                    <a:pos x="1188" y="1774"/>
                  </a:cxn>
                  <a:cxn ang="0">
                    <a:pos x="1356" y="1578"/>
                  </a:cxn>
                  <a:cxn ang="0">
                    <a:pos x="1600" y="1500"/>
                  </a:cxn>
                  <a:cxn ang="0">
                    <a:pos x="1602" y="1320"/>
                  </a:cxn>
                  <a:cxn ang="0">
                    <a:pos x="1678" y="1150"/>
                  </a:cxn>
                  <a:cxn ang="0">
                    <a:pos x="1710" y="978"/>
                  </a:cxn>
                  <a:cxn ang="0">
                    <a:pos x="872" y="1612"/>
                  </a:cxn>
                  <a:cxn ang="0">
                    <a:pos x="730" y="1592"/>
                  </a:cxn>
                  <a:cxn ang="0">
                    <a:pos x="602" y="1544"/>
                  </a:cxn>
                  <a:cxn ang="0">
                    <a:pos x="484" y="1474"/>
                  </a:cxn>
                  <a:cxn ang="0">
                    <a:pos x="384" y="1382"/>
                  </a:cxn>
                  <a:cxn ang="0">
                    <a:pos x="304" y="1274"/>
                  </a:cxn>
                  <a:cxn ang="0">
                    <a:pos x="244" y="1150"/>
                  </a:cxn>
                  <a:cxn ang="0">
                    <a:pos x="210" y="1016"/>
                  </a:cxn>
                  <a:cxn ang="0">
                    <a:pos x="202" y="872"/>
                  </a:cxn>
                  <a:cxn ang="0">
                    <a:pos x="224" y="732"/>
                  </a:cxn>
                  <a:cxn ang="0">
                    <a:pos x="272" y="602"/>
                  </a:cxn>
                  <a:cxn ang="0">
                    <a:pos x="342" y="486"/>
                  </a:cxn>
                  <a:cxn ang="0">
                    <a:pos x="432" y="386"/>
                  </a:cxn>
                  <a:cxn ang="0">
                    <a:pos x="542" y="304"/>
                  </a:cxn>
                  <a:cxn ang="0">
                    <a:pos x="664" y="244"/>
                  </a:cxn>
                  <a:cxn ang="0">
                    <a:pos x="800" y="210"/>
                  </a:cxn>
                  <a:cxn ang="0">
                    <a:pos x="944" y="202"/>
                  </a:cxn>
                  <a:cxn ang="0">
                    <a:pos x="1084" y="224"/>
                  </a:cxn>
                  <a:cxn ang="0">
                    <a:pos x="1214" y="272"/>
                  </a:cxn>
                  <a:cxn ang="0">
                    <a:pos x="1330" y="342"/>
                  </a:cxn>
                  <a:cxn ang="0">
                    <a:pos x="1430" y="432"/>
                  </a:cxn>
                  <a:cxn ang="0">
                    <a:pos x="1512" y="542"/>
                  </a:cxn>
                  <a:cxn ang="0">
                    <a:pos x="1570" y="664"/>
                  </a:cxn>
                  <a:cxn ang="0">
                    <a:pos x="1606" y="800"/>
                  </a:cxn>
                  <a:cxn ang="0">
                    <a:pos x="1612" y="944"/>
                  </a:cxn>
                  <a:cxn ang="0">
                    <a:pos x="1592" y="1084"/>
                  </a:cxn>
                  <a:cxn ang="0">
                    <a:pos x="1544" y="1214"/>
                  </a:cxn>
                  <a:cxn ang="0">
                    <a:pos x="1474" y="1330"/>
                  </a:cxn>
                  <a:cxn ang="0">
                    <a:pos x="1382" y="1430"/>
                  </a:cxn>
                  <a:cxn ang="0">
                    <a:pos x="1274" y="1512"/>
                  </a:cxn>
                  <a:cxn ang="0">
                    <a:pos x="1150" y="1570"/>
                  </a:cxn>
                  <a:cxn ang="0">
                    <a:pos x="1014" y="1606"/>
                  </a:cxn>
                </a:cxnLst>
                <a:rect l="0" t="0" r="r" b="b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AAAAA"/>
                  </a:gs>
                  <a:gs pos="50000">
                    <a:schemeClr val="bg1"/>
                  </a:gs>
                  <a:gs pos="100000">
                    <a:srgbClr val="AAAAAA"/>
                  </a:gs>
                </a:gsLst>
                <a:lin ang="5400000" scaled="1"/>
              </a:gradFill>
              <a:ln w="9525" cmpd="sng">
                <a:round/>
                <a:headEnd/>
                <a:tailEnd/>
              </a:ln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>
                <a:flatTx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1" name="Group 34"/>
              <p:cNvGrpSpPr>
                <a:grpSpLocks/>
              </p:cNvGrpSpPr>
              <p:nvPr/>
            </p:nvGrpSpPr>
            <p:grpSpPr bwMode="auto">
              <a:xfrm>
                <a:off x="2279" y="1897"/>
                <a:ext cx="1183" cy="286"/>
                <a:chOff x="0" y="0"/>
                <a:chExt cx="1860" cy="1338"/>
              </a:xfrm>
            </p:grpSpPr>
            <p:sp>
              <p:nvSpPr>
                <p:cNvPr id="73" name="Oval 10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60" cy="13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65E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zh-CN" altLang="en-US" sz="1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宋体" pitchFamily="2" charset="-122"/>
                  </a:endParaRPr>
                </a:p>
              </p:txBody>
            </p:sp>
            <p:sp>
              <p:nvSpPr>
                <p:cNvPr id="74" name="Freeform 103"/>
                <p:cNvSpPr>
                  <a:spLocks/>
                </p:cNvSpPr>
                <p:nvPr/>
              </p:nvSpPr>
              <p:spPr bwMode="auto">
                <a:xfrm>
                  <a:off x="46" y="23"/>
                  <a:ext cx="1769" cy="624"/>
                </a:xfrm>
                <a:custGeom>
                  <a:avLst/>
                  <a:gdLst>
                    <a:gd name="T0" fmla="*/ 0 w 3456"/>
                    <a:gd name="T1" fmla="*/ 0 h 1728"/>
                    <a:gd name="T2" fmla="*/ 1 w 3456"/>
                    <a:gd name="T3" fmla="*/ 0 h 1728"/>
                    <a:gd name="T4" fmla="*/ 1 w 3456"/>
                    <a:gd name="T5" fmla="*/ 0 h 1728"/>
                    <a:gd name="T6" fmla="*/ 1 w 3456"/>
                    <a:gd name="T7" fmla="*/ 0 h 1728"/>
                    <a:gd name="T8" fmla="*/ 1 w 3456"/>
                    <a:gd name="T9" fmla="*/ 0 h 1728"/>
                    <a:gd name="T10" fmla="*/ 1 w 3456"/>
                    <a:gd name="T11" fmla="*/ 0 h 1728"/>
                    <a:gd name="T12" fmla="*/ 1 w 3456"/>
                    <a:gd name="T13" fmla="*/ 0 h 1728"/>
                    <a:gd name="T14" fmla="*/ 1 w 3456"/>
                    <a:gd name="T15" fmla="*/ 0 h 1728"/>
                    <a:gd name="T16" fmla="*/ 1 w 3456"/>
                    <a:gd name="T17" fmla="*/ 0 h 1728"/>
                    <a:gd name="T18" fmla="*/ 1 w 3456"/>
                    <a:gd name="T19" fmla="*/ 0 h 1728"/>
                    <a:gd name="T20" fmla="*/ 1 w 3456"/>
                    <a:gd name="T21" fmla="*/ 0 h 1728"/>
                    <a:gd name="T22" fmla="*/ 1 w 3456"/>
                    <a:gd name="T23" fmla="*/ 0 h 1728"/>
                    <a:gd name="T24" fmla="*/ 1 w 3456"/>
                    <a:gd name="T25" fmla="*/ 0 h 1728"/>
                    <a:gd name="T26" fmla="*/ 1 w 3456"/>
                    <a:gd name="T27" fmla="*/ 0 h 1728"/>
                    <a:gd name="T28" fmla="*/ 1 w 3456"/>
                    <a:gd name="T29" fmla="*/ 0 h 1728"/>
                    <a:gd name="T30" fmla="*/ 1 w 3456"/>
                    <a:gd name="T31" fmla="*/ 0 h 1728"/>
                    <a:gd name="T32" fmla="*/ 1 w 3456"/>
                    <a:gd name="T33" fmla="*/ 0 h 1728"/>
                    <a:gd name="T34" fmla="*/ 1 w 3456"/>
                    <a:gd name="T35" fmla="*/ 0 h 1728"/>
                    <a:gd name="T36" fmla="*/ 1 w 3456"/>
                    <a:gd name="T37" fmla="*/ 0 h 1728"/>
                    <a:gd name="T38" fmla="*/ 1 w 3456"/>
                    <a:gd name="T39" fmla="*/ 0 h 1728"/>
                    <a:gd name="T40" fmla="*/ 1 w 3456"/>
                    <a:gd name="T41" fmla="*/ 0 h 1728"/>
                    <a:gd name="T42" fmla="*/ 1 w 3456"/>
                    <a:gd name="T43" fmla="*/ 0 h 1728"/>
                    <a:gd name="T44" fmla="*/ 1 w 3456"/>
                    <a:gd name="T45" fmla="*/ 0 h 1728"/>
                    <a:gd name="T46" fmla="*/ 1 w 3456"/>
                    <a:gd name="T47" fmla="*/ 0 h 1728"/>
                    <a:gd name="T48" fmla="*/ 1 w 3456"/>
                    <a:gd name="T49" fmla="*/ 0 h 1728"/>
                    <a:gd name="T50" fmla="*/ 1 w 3456"/>
                    <a:gd name="T51" fmla="*/ 0 h 1728"/>
                    <a:gd name="T52" fmla="*/ 1 w 3456"/>
                    <a:gd name="T53" fmla="*/ 0 h 1728"/>
                    <a:gd name="T54" fmla="*/ 1 w 3456"/>
                    <a:gd name="T55" fmla="*/ 0 h 1728"/>
                    <a:gd name="T56" fmla="*/ 1 w 3456"/>
                    <a:gd name="T57" fmla="*/ 0 h 1728"/>
                    <a:gd name="T58" fmla="*/ 1 w 3456"/>
                    <a:gd name="T59" fmla="*/ 0 h 1728"/>
                    <a:gd name="T60" fmla="*/ 1 w 3456"/>
                    <a:gd name="T61" fmla="*/ 0 h 1728"/>
                    <a:gd name="T62" fmla="*/ 1 w 3456"/>
                    <a:gd name="T63" fmla="*/ 0 h 1728"/>
                    <a:gd name="T64" fmla="*/ 1 w 3456"/>
                    <a:gd name="T65" fmla="*/ 0 h 17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56"/>
                    <a:gd name="T100" fmla="*/ 0 h 1728"/>
                    <a:gd name="T101" fmla="*/ 3456 w 3456"/>
                    <a:gd name="T102" fmla="*/ 1728 h 17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56" h="1728">
                      <a:moveTo>
                        <a:pt x="0" y="1728"/>
                      </a:moveTo>
                      <a:lnTo>
                        <a:pt x="0" y="1728"/>
                      </a:lnTo>
                      <a:lnTo>
                        <a:pt x="2" y="1638"/>
                      </a:lnTo>
                      <a:lnTo>
                        <a:pt x="10" y="1552"/>
                      </a:lnTo>
                      <a:lnTo>
                        <a:pt x="20" y="1464"/>
                      </a:lnTo>
                      <a:lnTo>
                        <a:pt x="36" y="1380"/>
                      </a:lnTo>
                      <a:lnTo>
                        <a:pt x="54" y="1296"/>
                      </a:lnTo>
                      <a:lnTo>
                        <a:pt x="78" y="1214"/>
                      </a:lnTo>
                      <a:lnTo>
                        <a:pt x="106" y="1134"/>
                      </a:lnTo>
                      <a:lnTo>
                        <a:pt x="136" y="1056"/>
                      </a:lnTo>
                      <a:lnTo>
                        <a:pt x="170" y="978"/>
                      </a:lnTo>
                      <a:lnTo>
                        <a:pt x="208" y="904"/>
                      </a:lnTo>
                      <a:lnTo>
                        <a:pt x="250" y="832"/>
                      </a:lnTo>
                      <a:lnTo>
                        <a:pt x="296" y="762"/>
                      </a:lnTo>
                      <a:lnTo>
                        <a:pt x="344" y="694"/>
                      </a:lnTo>
                      <a:lnTo>
                        <a:pt x="394" y="628"/>
                      </a:lnTo>
                      <a:lnTo>
                        <a:pt x="450" y="566"/>
                      </a:lnTo>
                      <a:lnTo>
                        <a:pt x="506" y="506"/>
                      </a:lnTo>
                      <a:lnTo>
                        <a:pt x="566" y="448"/>
                      </a:lnTo>
                      <a:lnTo>
                        <a:pt x="630" y="394"/>
                      </a:lnTo>
                      <a:lnTo>
                        <a:pt x="694" y="344"/>
                      </a:lnTo>
                      <a:lnTo>
                        <a:pt x="762" y="296"/>
                      </a:lnTo>
                      <a:lnTo>
                        <a:pt x="832" y="250"/>
                      </a:lnTo>
                      <a:lnTo>
                        <a:pt x="904" y="208"/>
                      </a:lnTo>
                      <a:lnTo>
                        <a:pt x="978" y="170"/>
                      </a:lnTo>
                      <a:lnTo>
                        <a:pt x="1056" y="136"/>
                      </a:lnTo>
                      <a:lnTo>
                        <a:pt x="1134" y="106"/>
                      </a:lnTo>
                      <a:lnTo>
                        <a:pt x="1214" y="78"/>
                      </a:lnTo>
                      <a:lnTo>
                        <a:pt x="1296" y="54"/>
                      </a:lnTo>
                      <a:lnTo>
                        <a:pt x="1380" y="36"/>
                      </a:lnTo>
                      <a:lnTo>
                        <a:pt x="1464" y="20"/>
                      </a:lnTo>
                      <a:lnTo>
                        <a:pt x="1552" y="10"/>
                      </a:lnTo>
                      <a:lnTo>
                        <a:pt x="1640" y="2"/>
                      </a:lnTo>
                      <a:lnTo>
                        <a:pt x="1728" y="0"/>
                      </a:lnTo>
                      <a:lnTo>
                        <a:pt x="1816" y="2"/>
                      </a:lnTo>
                      <a:lnTo>
                        <a:pt x="1904" y="10"/>
                      </a:lnTo>
                      <a:lnTo>
                        <a:pt x="1992" y="20"/>
                      </a:lnTo>
                      <a:lnTo>
                        <a:pt x="2076" y="36"/>
                      </a:lnTo>
                      <a:lnTo>
                        <a:pt x="2160" y="54"/>
                      </a:lnTo>
                      <a:lnTo>
                        <a:pt x="2242" y="78"/>
                      </a:lnTo>
                      <a:lnTo>
                        <a:pt x="2322" y="106"/>
                      </a:lnTo>
                      <a:lnTo>
                        <a:pt x="2400" y="136"/>
                      </a:lnTo>
                      <a:lnTo>
                        <a:pt x="2478" y="170"/>
                      </a:lnTo>
                      <a:lnTo>
                        <a:pt x="2552" y="208"/>
                      </a:lnTo>
                      <a:lnTo>
                        <a:pt x="2624" y="250"/>
                      </a:lnTo>
                      <a:lnTo>
                        <a:pt x="2694" y="296"/>
                      </a:lnTo>
                      <a:lnTo>
                        <a:pt x="2762" y="344"/>
                      </a:lnTo>
                      <a:lnTo>
                        <a:pt x="2826" y="394"/>
                      </a:lnTo>
                      <a:lnTo>
                        <a:pt x="2890" y="448"/>
                      </a:lnTo>
                      <a:lnTo>
                        <a:pt x="2950" y="506"/>
                      </a:lnTo>
                      <a:lnTo>
                        <a:pt x="3006" y="566"/>
                      </a:lnTo>
                      <a:lnTo>
                        <a:pt x="3062" y="628"/>
                      </a:lnTo>
                      <a:lnTo>
                        <a:pt x="3112" y="694"/>
                      </a:lnTo>
                      <a:lnTo>
                        <a:pt x="3160" y="762"/>
                      </a:lnTo>
                      <a:lnTo>
                        <a:pt x="3206" y="832"/>
                      </a:lnTo>
                      <a:lnTo>
                        <a:pt x="3248" y="904"/>
                      </a:lnTo>
                      <a:lnTo>
                        <a:pt x="3286" y="978"/>
                      </a:lnTo>
                      <a:lnTo>
                        <a:pt x="3320" y="1056"/>
                      </a:lnTo>
                      <a:lnTo>
                        <a:pt x="3350" y="1134"/>
                      </a:lnTo>
                      <a:lnTo>
                        <a:pt x="3378" y="1214"/>
                      </a:lnTo>
                      <a:lnTo>
                        <a:pt x="3402" y="1296"/>
                      </a:lnTo>
                      <a:lnTo>
                        <a:pt x="3420" y="1380"/>
                      </a:lnTo>
                      <a:lnTo>
                        <a:pt x="3436" y="1464"/>
                      </a:lnTo>
                      <a:lnTo>
                        <a:pt x="3446" y="1552"/>
                      </a:lnTo>
                      <a:lnTo>
                        <a:pt x="3454" y="1638"/>
                      </a:lnTo>
                      <a:lnTo>
                        <a:pt x="3456" y="1728"/>
                      </a:lnTo>
                      <a:lnTo>
                        <a:pt x="0" y="17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2" name="Text Box 104"/>
              <p:cNvSpPr txBox="1">
                <a:spLocks noChangeArrowheads="1"/>
              </p:cNvSpPr>
              <p:nvPr/>
            </p:nvSpPr>
            <p:spPr bwMode="auto">
              <a:xfrm>
                <a:off x="2336" y="1965"/>
                <a:ext cx="104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 dirty="0" smtClean="0">
                    <a:solidFill>
                      <a:schemeClr val="tx2"/>
                    </a:solidFill>
                    <a:latin typeface="Times New Roman" pitchFamily="18" charset="0"/>
                    <a:ea typeface="MS PGothic" pitchFamily="34" charset="-128"/>
                    <a:cs typeface="宋体" pitchFamily="2" charset="-122"/>
                  </a:rPr>
                  <a:t>Academy</a:t>
                </a:r>
                <a:endParaRPr lang="en-US" altLang="zh-CN" b="1" dirty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宋体" pitchFamily="2" charset="-122"/>
                </a:endParaRPr>
              </a:p>
            </p:txBody>
          </p:sp>
        </p:grpSp>
        <p:grpSp>
          <p:nvGrpSpPr>
            <p:cNvPr id="53" name="Group 24"/>
            <p:cNvGrpSpPr>
              <a:grpSpLocks/>
            </p:cNvGrpSpPr>
            <p:nvPr/>
          </p:nvGrpSpPr>
          <p:grpSpPr bwMode="auto">
            <a:xfrm>
              <a:off x="2416496" y="2710242"/>
              <a:ext cx="1939529" cy="907497"/>
              <a:chOff x="-2" y="-57"/>
              <a:chExt cx="1634" cy="1429"/>
            </a:xfrm>
          </p:grpSpPr>
          <p:sp>
            <p:nvSpPr>
              <p:cNvPr id="54" name="Freeform 99"/>
              <p:cNvSpPr>
                <a:spLocks noEditPoints="1"/>
              </p:cNvSpPr>
              <p:nvPr/>
            </p:nvSpPr>
            <p:spPr bwMode="auto">
              <a:xfrm>
                <a:off x="0" y="205"/>
                <a:ext cx="1632" cy="1167"/>
              </a:xfrm>
              <a:custGeom>
                <a:avLst/>
                <a:gdLst>
                  <a:gd name="T0" fmla="*/ 5 w 1816"/>
                  <a:gd name="T1" fmla="*/ 1 h 1816"/>
                  <a:gd name="T2" fmla="*/ 6 w 1816"/>
                  <a:gd name="T3" fmla="*/ 1 h 1816"/>
                  <a:gd name="T4" fmla="*/ 5 w 1816"/>
                  <a:gd name="T5" fmla="*/ 1 h 1816"/>
                  <a:gd name="T6" fmla="*/ 4 w 1816"/>
                  <a:gd name="T7" fmla="*/ 1 h 1816"/>
                  <a:gd name="T8" fmla="*/ 4 w 1816"/>
                  <a:gd name="T9" fmla="*/ 1 h 1816"/>
                  <a:gd name="T10" fmla="*/ 4 w 1816"/>
                  <a:gd name="T11" fmla="*/ 1 h 1816"/>
                  <a:gd name="T12" fmla="*/ 4 w 1816"/>
                  <a:gd name="T13" fmla="*/ 1 h 1816"/>
                  <a:gd name="T14" fmla="*/ 4 w 1816"/>
                  <a:gd name="T15" fmla="*/ 1 h 1816"/>
                  <a:gd name="T16" fmla="*/ 4 w 1816"/>
                  <a:gd name="T17" fmla="*/ 1 h 1816"/>
                  <a:gd name="T18" fmla="*/ 4 w 1816"/>
                  <a:gd name="T19" fmla="*/ 1 h 1816"/>
                  <a:gd name="T20" fmla="*/ 4 w 1816"/>
                  <a:gd name="T21" fmla="*/ 1 h 1816"/>
                  <a:gd name="T22" fmla="*/ 4 w 1816"/>
                  <a:gd name="T23" fmla="*/ 1 h 1816"/>
                  <a:gd name="T24" fmla="*/ 4 w 1816"/>
                  <a:gd name="T25" fmla="*/ 1 h 1816"/>
                  <a:gd name="T26" fmla="*/ 4 w 1816"/>
                  <a:gd name="T27" fmla="*/ 1 h 1816"/>
                  <a:gd name="T28" fmla="*/ 4 w 1816"/>
                  <a:gd name="T29" fmla="*/ 1 h 1816"/>
                  <a:gd name="T30" fmla="*/ 4 w 1816"/>
                  <a:gd name="T31" fmla="*/ 1 h 1816"/>
                  <a:gd name="T32" fmla="*/ 4 w 1816"/>
                  <a:gd name="T33" fmla="*/ 1 h 1816"/>
                  <a:gd name="T34" fmla="*/ 4 w 1816"/>
                  <a:gd name="T35" fmla="*/ 1 h 1816"/>
                  <a:gd name="T36" fmla="*/ 4 w 1816"/>
                  <a:gd name="T37" fmla="*/ 1 h 1816"/>
                  <a:gd name="T38" fmla="*/ 4 w 1816"/>
                  <a:gd name="T39" fmla="*/ 1 h 1816"/>
                  <a:gd name="T40" fmla="*/ 4 w 1816"/>
                  <a:gd name="T41" fmla="*/ 1 h 1816"/>
                  <a:gd name="T42" fmla="*/ 4 w 1816"/>
                  <a:gd name="T43" fmla="*/ 1 h 1816"/>
                  <a:gd name="T44" fmla="*/ 4 w 1816"/>
                  <a:gd name="T45" fmla="*/ 1 h 1816"/>
                  <a:gd name="T46" fmla="*/ 4 w 1816"/>
                  <a:gd name="T47" fmla="*/ 1 h 1816"/>
                  <a:gd name="T48" fmla="*/ 5 w 1816"/>
                  <a:gd name="T49" fmla="*/ 1 h 1816"/>
                  <a:gd name="T50" fmla="*/ 5 w 1816"/>
                  <a:gd name="T51" fmla="*/ 1 h 1816"/>
                  <a:gd name="T52" fmla="*/ 5 w 1816"/>
                  <a:gd name="T53" fmla="*/ 1 h 1816"/>
                  <a:gd name="T54" fmla="*/ 5 w 1816"/>
                  <a:gd name="T55" fmla="*/ 1 h 1816"/>
                  <a:gd name="T56" fmla="*/ 4 w 1816"/>
                  <a:gd name="T57" fmla="*/ 1 h 1816"/>
                  <a:gd name="T58" fmla="*/ 4 w 1816"/>
                  <a:gd name="T59" fmla="*/ 1 h 1816"/>
                  <a:gd name="T60" fmla="*/ 4 w 1816"/>
                  <a:gd name="T61" fmla="*/ 1 h 1816"/>
                  <a:gd name="T62" fmla="*/ 4 w 1816"/>
                  <a:gd name="T63" fmla="*/ 1 h 1816"/>
                  <a:gd name="T64" fmla="*/ 4 w 1816"/>
                  <a:gd name="T65" fmla="*/ 1 h 1816"/>
                  <a:gd name="T66" fmla="*/ 4 w 1816"/>
                  <a:gd name="T67" fmla="*/ 1 h 1816"/>
                  <a:gd name="T68" fmla="*/ 4 w 1816"/>
                  <a:gd name="T69" fmla="*/ 1 h 1816"/>
                  <a:gd name="T70" fmla="*/ 4 w 1816"/>
                  <a:gd name="T71" fmla="*/ 1 h 1816"/>
                  <a:gd name="T72" fmla="*/ 4 w 1816"/>
                  <a:gd name="T73" fmla="*/ 1 h 1816"/>
                  <a:gd name="T74" fmla="*/ 4 w 1816"/>
                  <a:gd name="T75" fmla="*/ 1 h 1816"/>
                  <a:gd name="T76" fmla="*/ 4 w 1816"/>
                  <a:gd name="T77" fmla="*/ 1 h 1816"/>
                  <a:gd name="T78" fmla="*/ 4 w 1816"/>
                  <a:gd name="T79" fmla="*/ 1 h 1816"/>
                  <a:gd name="T80" fmla="*/ 4 w 1816"/>
                  <a:gd name="T81" fmla="*/ 1 h 1816"/>
                  <a:gd name="T82" fmla="*/ 4 w 1816"/>
                  <a:gd name="T83" fmla="*/ 1 h 1816"/>
                  <a:gd name="T84" fmla="*/ 4 w 1816"/>
                  <a:gd name="T85" fmla="*/ 1 h 1816"/>
                  <a:gd name="T86" fmla="*/ 4 w 1816"/>
                  <a:gd name="T87" fmla="*/ 1 h 1816"/>
                  <a:gd name="T88" fmla="*/ 4 w 1816"/>
                  <a:gd name="T89" fmla="*/ 1 h 1816"/>
                  <a:gd name="T90" fmla="*/ 4 w 1816"/>
                  <a:gd name="T91" fmla="*/ 1 h 1816"/>
                  <a:gd name="T92" fmla="*/ 4 w 1816"/>
                  <a:gd name="T93" fmla="*/ 1 h 1816"/>
                  <a:gd name="T94" fmla="*/ 4 w 1816"/>
                  <a:gd name="T95" fmla="*/ 1 h 1816"/>
                  <a:gd name="T96" fmla="*/ 4 w 1816"/>
                  <a:gd name="T97" fmla="*/ 1 h 1816"/>
                  <a:gd name="T98" fmla="*/ 4 w 1816"/>
                  <a:gd name="T99" fmla="*/ 1 h 1816"/>
                  <a:gd name="T100" fmla="*/ 5 w 1816"/>
                  <a:gd name="T101" fmla="*/ 1 h 1816"/>
                  <a:gd name="T102" fmla="*/ 5 w 1816"/>
                  <a:gd name="T103" fmla="*/ 1 h 1816"/>
                  <a:gd name="T104" fmla="*/ 5 w 1816"/>
                  <a:gd name="T105" fmla="*/ 1 h 1816"/>
                  <a:gd name="T106" fmla="*/ 5 w 1816"/>
                  <a:gd name="T107" fmla="*/ 1 h 1816"/>
                  <a:gd name="T108" fmla="*/ 4 w 1816"/>
                  <a:gd name="T109" fmla="*/ 1 h 1816"/>
                  <a:gd name="T110" fmla="*/ 4 w 1816"/>
                  <a:gd name="T111" fmla="*/ 1 h 1816"/>
                  <a:gd name="T112" fmla="*/ 4 w 1816"/>
                  <a:gd name="T113" fmla="*/ 1 h 1816"/>
                  <a:gd name="T114" fmla="*/ 4 w 1816"/>
                  <a:gd name="T115" fmla="*/ 1 h 1816"/>
                  <a:gd name="T116" fmla="*/ 4 w 1816"/>
                  <a:gd name="T117" fmla="*/ 1 h 1816"/>
                  <a:gd name="T118" fmla="*/ 4 w 1816"/>
                  <a:gd name="T119" fmla="*/ 1 h 18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16"/>
                  <a:gd name="T181" fmla="*/ 0 h 1816"/>
                  <a:gd name="T182" fmla="*/ 1816 w 1816"/>
                  <a:gd name="T183" fmla="*/ 1816 h 18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chemeClr val="tx1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100"/>
              <p:cNvSpPr>
                <a:spLocks noEditPoints="1"/>
              </p:cNvSpPr>
              <p:nvPr/>
            </p:nvSpPr>
            <p:spPr bwMode="auto">
              <a:xfrm>
                <a:off x="-2" y="-57"/>
                <a:ext cx="1631" cy="1188"/>
              </a:xfrm>
              <a:custGeom>
                <a:avLst/>
                <a:gdLst/>
                <a:ahLst/>
                <a:cxnLst>
                  <a:cxn ang="0">
                    <a:pos x="1706" y="792"/>
                  </a:cxn>
                  <a:cxn ang="0">
                    <a:pos x="1774" y="626"/>
                  </a:cxn>
                  <a:cxn ang="0">
                    <a:pos x="1578" y="460"/>
                  </a:cxn>
                  <a:cxn ang="0">
                    <a:pos x="1498" y="216"/>
                  </a:cxn>
                  <a:cxn ang="0">
                    <a:pos x="1318" y="214"/>
                  </a:cxn>
                  <a:cxn ang="0">
                    <a:pos x="1150" y="138"/>
                  </a:cxn>
                  <a:cxn ang="0">
                    <a:pos x="978" y="104"/>
                  </a:cxn>
                  <a:cxn ang="0">
                    <a:pos x="792" y="110"/>
                  </a:cxn>
                  <a:cxn ang="0">
                    <a:pos x="626" y="42"/>
                  </a:cxn>
                  <a:cxn ang="0">
                    <a:pos x="460" y="236"/>
                  </a:cxn>
                  <a:cxn ang="0">
                    <a:pos x="216" y="316"/>
                  </a:cxn>
                  <a:cxn ang="0">
                    <a:pos x="214" y="496"/>
                  </a:cxn>
                  <a:cxn ang="0">
                    <a:pos x="138" y="666"/>
                  </a:cxn>
                  <a:cxn ang="0">
                    <a:pos x="104" y="836"/>
                  </a:cxn>
                  <a:cxn ang="0">
                    <a:pos x="108" y="1022"/>
                  </a:cxn>
                  <a:cxn ang="0">
                    <a:pos x="42" y="1190"/>
                  </a:cxn>
                  <a:cxn ang="0">
                    <a:pos x="236" y="1356"/>
                  </a:cxn>
                  <a:cxn ang="0">
                    <a:pos x="316" y="1600"/>
                  </a:cxn>
                  <a:cxn ang="0">
                    <a:pos x="496" y="1602"/>
                  </a:cxn>
                  <a:cxn ang="0">
                    <a:pos x="666" y="1678"/>
                  </a:cxn>
                  <a:cxn ang="0">
                    <a:pos x="836" y="1712"/>
                  </a:cxn>
                  <a:cxn ang="0">
                    <a:pos x="1022" y="1706"/>
                  </a:cxn>
                  <a:cxn ang="0">
                    <a:pos x="1188" y="1774"/>
                  </a:cxn>
                  <a:cxn ang="0">
                    <a:pos x="1356" y="1578"/>
                  </a:cxn>
                  <a:cxn ang="0">
                    <a:pos x="1600" y="1500"/>
                  </a:cxn>
                  <a:cxn ang="0">
                    <a:pos x="1602" y="1320"/>
                  </a:cxn>
                  <a:cxn ang="0">
                    <a:pos x="1678" y="1150"/>
                  </a:cxn>
                  <a:cxn ang="0">
                    <a:pos x="1710" y="978"/>
                  </a:cxn>
                  <a:cxn ang="0">
                    <a:pos x="872" y="1612"/>
                  </a:cxn>
                  <a:cxn ang="0">
                    <a:pos x="730" y="1592"/>
                  </a:cxn>
                  <a:cxn ang="0">
                    <a:pos x="602" y="1544"/>
                  </a:cxn>
                  <a:cxn ang="0">
                    <a:pos x="484" y="1474"/>
                  </a:cxn>
                  <a:cxn ang="0">
                    <a:pos x="384" y="1382"/>
                  </a:cxn>
                  <a:cxn ang="0">
                    <a:pos x="304" y="1274"/>
                  </a:cxn>
                  <a:cxn ang="0">
                    <a:pos x="244" y="1150"/>
                  </a:cxn>
                  <a:cxn ang="0">
                    <a:pos x="210" y="1016"/>
                  </a:cxn>
                  <a:cxn ang="0">
                    <a:pos x="202" y="872"/>
                  </a:cxn>
                  <a:cxn ang="0">
                    <a:pos x="224" y="732"/>
                  </a:cxn>
                  <a:cxn ang="0">
                    <a:pos x="272" y="602"/>
                  </a:cxn>
                  <a:cxn ang="0">
                    <a:pos x="342" y="486"/>
                  </a:cxn>
                  <a:cxn ang="0">
                    <a:pos x="432" y="386"/>
                  </a:cxn>
                  <a:cxn ang="0">
                    <a:pos x="542" y="304"/>
                  </a:cxn>
                  <a:cxn ang="0">
                    <a:pos x="664" y="244"/>
                  </a:cxn>
                  <a:cxn ang="0">
                    <a:pos x="800" y="210"/>
                  </a:cxn>
                  <a:cxn ang="0">
                    <a:pos x="944" y="202"/>
                  </a:cxn>
                  <a:cxn ang="0">
                    <a:pos x="1084" y="224"/>
                  </a:cxn>
                  <a:cxn ang="0">
                    <a:pos x="1214" y="272"/>
                  </a:cxn>
                  <a:cxn ang="0">
                    <a:pos x="1330" y="342"/>
                  </a:cxn>
                  <a:cxn ang="0">
                    <a:pos x="1430" y="432"/>
                  </a:cxn>
                  <a:cxn ang="0">
                    <a:pos x="1512" y="542"/>
                  </a:cxn>
                  <a:cxn ang="0">
                    <a:pos x="1570" y="664"/>
                  </a:cxn>
                  <a:cxn ang="0">
                    <a:pos x="1606" y="800"/>
                  </a:cxn>
                  <a:cxn ang="0">
                    <a:pos x="1612" y="944"/>
                  </a:cxn>
                  <a:cxn ang="0">
                    <a:pos x="1592" y="1084"/>
                  </a:cxn>
                  <a:cxn ang="0">
                    <a:pos x="1544" y="1214"/>
                  </a:cxn>
                  <a:cxn ang="0">
                    <a:pos x="1474" y="1330"/>
                  </a:cxn>
                  <a:cxn ang="0">
                    <a:pos x="1382" y="1430"/>
                  </a:cxn>
                  <a:cxn ang="0">
                    <a:pos x="1274" y="1512"/>
                  </a:cxn>
                  <a:cxn ang="0">
                    <a:pos x="1150" y="1570"/>
                  </a:cxn>
                  <a:cxn ang="0">
                    <a:pos x="1014" y="1606"/>
                  </a:cxn>
                </a:cxnLst>
                <a:rect l="0" t="0" r="r" b="b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AAAAA"/>
                  </a:gs>
                  <a:gs pos="50000">
                    <a:schemeClr val="bg1"/>
                  </a:gs>
                  <a:gs pos="100000">
                    <a:srgbClr val="AAAAAA"/>
                  </a:gs>
                </a:gsLst>
                <a:lin ang="5400000" scaled="1"/>
              </a:gradFill>
              <a:ln w="9525" cmpd="sng">
                <a:round/>
                <a:headEnd/>
                <a:tailEnd/>
              </a:ln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>
                <a:flatTx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6" name="Group 27"/>
              <p:cNvGrpSpPr>
                <a:grpSpLocks/>
              </p:cNvGrpSpPr>
              <p:nvPr/>
            </p:nvGrpSpPr>
            <p:grpSpPr bwMode="auto">
              <a:xfrm>
                <a:off x="204" y="137"/>
                <a:ext cx="1224" cy="885"/>
                <a:chOff x="0" y="0"/>
                <a:chExt cx="1860" cy="1338"/>
              </a:xfrm>
            </p:grpSpPr>
            <p:sp>
              <p:nvSpPr>
                <p:cNvPr id="58" name="Oval 10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60" cy="13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alpha val="99001"/>
                      </a:srgbClr>
                    </a:gs>
                    <a:gs pos="100000">
                      <a:srgbClr val="765E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zh-CN" altLang="en-US" sz="1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宋体" pitchFamily="2" charset="-122"/>
                  </a:endParaRPr>
                </a:p>
              </p:txBody>
            </p:sp>
            <p:sp>
              <p:nvSpPr>
                <p:cNvPr id="59" name="Freeform 103"/>
                <p:cNvSpPr>
                  <a:spLocks/>
                </p:cNvSpPr>
                <p:nvPr/>
              </p:nvSpPr>
              <p:spPr bwMode="auto">
                <a:xfrm>
                  <a:off x="46" y="23"/>
                  <a:ext cx="1769" cy="624"/>
                </a:xfrm>
                <a:custGeom>
                  <a:avLst/>
                  <a:gdLst>
                    <a:gd name="T0" fmla="*/ 0 w 3456"/>
                    <a:gd name="T1" fmla="*/ 0 h 1728"/>
                    <a:gd name="T2" fmla="*/ 1 w 3456"/>
                    <a:gd name="T3" fmla="*/ 0 h 1728"/>
                    <a:gd name="T4" fmla="*/ 1 w 3456"/>
                    <a:gd name="T5" fmla="*/ 0 h 1728"/>
                    <a:gd name="T6" fmla="*/ 1 w 3456"/>
                    <a:gd name="T7" fmla="*/ 0 h 1728"/>
                    <a:gd name="T8" fmla="*/ 1 w 3456"/>
                    <a:gd name="T9" fmla="*/ 0 h 1728"/>
                    <a:gd name="T10" fmla="*/ 1 w 3456"/>
                    <a:gd name="T11" fmla="*/ 0 h 1728"/>
                    <a:gd name="T12" fmla="*/ 1 w 3456"/>
                    <a:gd name="T13" fmla="*/ 0 h 1728"/>
                    <a:gd name="T14" fmla="*/ 1 w 3456"/>
                    <a:gd name="T15" fmla="*/ 0 h 1728"/>
                    <a:gd name="T16" fmla="*/ 1 w 3456"/>
                    <a:gd name="T17" fmla="*/ 0 h 1728"/>
                    <a:gd name="T18" fmla="*/ 1 w 3456"/>
                    <a:gd name="T19" fmla="*/ 0 h 1728"/>
                    <a:gd name="T20" fmla="*/ 1 w 3456"/>
                    <a:gd name="T21" fmla="*/ 0 h 1728"/>
                    <a:gd name="T22" fmla="*/ 1 w 3456"/>
                    <a:gd name="T23" fmla="*/ 0 h 1728"/>
                    <a:gd name="T24" fmla="*/ 1 w 3456"/>
                    <a:gd name="T25" fmla="*/ 0 h 1728"/>
                    <a:gd name="T26" fmla="*/ 1 w 3456"/>
                    <a:gd name="T27" fmla="*/ 0 h 1728"/>
                    <a:gd name="T28" fmla="*/ 1 w 3456"/>
                    <a:gd name="T29" fmla="*/ 0 h 1728"/>
                    <a:gd name="T30" fmla="*/ 1 w 3456"/>
                    <a:gd name="T31" fmla="*/ 0 h 1728"/>
                    <a:gd name="T32" fmla="*/ 1 w 3456"/>
                    <a:gd name="T33" fmla="*/ 0 h 1728"/>
                    <a:gd name="T34" fmla="*/ 1 w 3456"/>
                    <a:gd name="T35" fmla="*/ 0 h 1728"/>
                    <a:gd name="T36" fmla="*/ 1 w 3456"/>
                    <a:gd name="T37" fmla="*/ 0 h 1728"/>
                    <a:gd name="T38" fmla="*/ 1 w 3456"/>
                    <a:gd name="T39" fmla="*/ 0 h 1728"/>
                    <a:gd name="T40" fmla="*/ 1 w 3456"/>
                    <a:gd name="T41" fmla="*/ 0 h 1728"/>
                    <a:gd name="T42" fmla="*/ 1 w 3456"/>
                    <a:gd name="T43" fmla="*/ 0 h 1728"/>
                    <a:gd name="T44" fmla="*/ 1 w 3456"/>
                    <a:gd name="T45" fmla="*/ 0 h 1728"/>
                    <a:gd name="T46" fmla="*/ 1 w 3456"/>
                    <a:gd name="T47" fmla="*/ 0 h 1728"/>
                    <a:gd name="T48" fmla="*/ 1 w 3456"/>
                    <a:gd name="T49" fmla="*/ 0 h 1728"/>
                    <a:gd name="T50" fmla="*/ 1 w 3456"/>
                    <a:gd name="T51" fmla="*/ 0 h 1728"/>
                    <a:gd name="T52" fmla="*/ 1 w 3456"/>
                    <a:gd name="T53" fmla="*/ 0 h 1728"/>
                    <a:gd name="T54" fmla="*/ 1 w 3456"/>
                    <a:gd name="T55" fmla="*/ 0 h 1728"/>
                    <a:gd name="T56" fmla="*/ 1 w 3456"/>
                    <a:gd name="T57" fmla="*/ 0 h 1728"/>
                    <a:gd name="T58" fmla="*/ 1 w 3456"/>
                    <a:gd name="T59" fmla="*/ 0 h 1728"/>
                    <a:gd name="T60" fmla="*/ 1 w 3456"/>
                    <a:gd name="T61" fmla="*/ 0 h 1728"/>
                    <a:gd name="T62" fmla="*/ 1 w 3456"/>
                    <a:gd name="T63" fmla="*/ 0 h 1728"/>
                    <a:gd name="T64" fmla="*/ 1 w 3456"/>
                    <a:gd name="T65" fmla="*/ 0 h 17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56"/>
                    <a:gd name="T100" fmla="*/ 0 h 1728"/>
                    <a:gd name="T101" fmla="*/ 3456 w 3456"/>
                    <a:gd name="T102" fmla="*/ 1728 h 17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56" h="1728">
                      <a:moveTo>
                        <a:pt x="0" y="1728"/>
                      </a:moveTo>
                      <a:lnTo>
                        <a:pt x="0" y="1728"/>
                      </a:lnTo>
                      <a:lnTo>
                        <a:pt x="2" y="1638"/>
                      </a:lnTo>
                      <a:lnTo>
                        <a:pt x="10" y="1552"/>
                      </a:lnTo>
                      <a:lnTo>
                        <a:pt x="20" y="1464"/>
                      </a:lnTo>
                      <a:lnTo>
                        <a:pt x="36" y="1380"/>
                      </a:lnTo>
                      <a:lnTo>
                        <a:pt x="54" y="1296"/>
                      </a:lnTo>
                      <a:lnTo>
                        <a:pt x="78" y="1214"/>
                      </a:lnTo>
                      <a:lnTo>
                        <a:pt x="106" y="1134"/>
                      </a:lnTo>
                      <a:lnTo>
                        <a:pt x="136" y="1056"/>
                      </a:lnTo>
                      <a:lnTo>
                        <a:pt x="170" y="978"/>
                      </a:lnTo>
                      <a:lnTo>
                        <a:pt x="208" y="904"/>
                      </a:lnTo>
                      <a:lnTo>
                        <a:pt x="250" y="832"/>
                      </a:lnTo>
                      <a:lnTo>
                        <a:pt x="296" y="762"/>
                      </a:lnTo>
                      <a:lnTo>
                        <a:pt x="344" y="694"/>
                      </a:lnTo>
                      <a:lnTo>
                        <a:pt x="394" y="628"/>
                      </a:lnTo>
                      <a:lnTo>
                        <a:pt x="450" y="566"/>
                      </a:lnTo>
                      <a:lnTo>
                        <a:pt x="506" y="506"/>
                      </a:lnTo>
                      <a:lnTo>
                        <a:pt x="566" y="448"/>
                      </a:lnTo>
                      <a:lnTo>
                        <a:pt x="630" y="394"/>
                      </a:lnTo>
                      <a:lnTo>
                        <a:pt x="694" y="344"/>
                      </a:lnTo>
                      <a:lnTo>
                        <a:pt x="762" y="296"/>
                      </a:lnTo>
                      <a:lnTo>
                        <a:pt x="832" y="250"/>
                      </a:lnTo>
                      <a:lnTo>
                        <a:pt x="904" y="208"/>
                      </a:lnTo>
                      <a:lnTo>
                        <a:pt x="978" y="170"/>
                      </a:lnTo>
                      <a:lnTo>
                        <a:pt x="1056" y="136"/>
                      </a:lnTo>
                      <a:lnTo>
                        <a:pt x="1134" y="106"/>
                      </a:lnTo>
                      <a:lnTo>
                        <a:pt x="1214" y="78"/>
                      </a:lnTo>
                      <a:lnTo>
                        <a:pt x="1296" y="54"/>
                      </a:lnTo>
                      <a:lnTo>
                        <a:pt x="1380" y="36"/>
                      </a:lnTo>
                      <a:lnTo>
                        <a:pt x="1464" y="20"/>
                      </a:lnTo>
                      <a:lnTo>
                        <a:pt x="1552" y="10"/>
                      </a:lnTo>
                      <a:lnTo>
                        <a:pt x="1640" y="2"/>
                      </a:lnTo>
                      <a:lnTo>
                        <a:pt x="1728" y="0"/>
                      </a:lnTo>
                      <a:lnTo>
                        <a:pt x="1816" y="2"/>
                      </a:lnTo>
                      <a:lnTo>
                        <a:pt x="1904" y="10"/>
                      </a:lnTo>
                      <a:lnTo>
                        <a:pt x="1992" y="20"/>
                      </a:lnTo>
                      <a:lnTo>
                        <a:pt x="2076" y="36"/>
                      </a:lnTo>
                      <a:lnTo>
                        <a:pt x="2160" y="54"/>
                      </a:lnTo>
                      <a:lnTo>
                        <a:pt x="2242" y="78"/>
                      </a:lnTo>
                      <a:lnTo>
                        <a:pt x="2322" y="106"/>
                      </a:lnTo>
                      <a:lnTo>
                        <a:pt x="2400" y="136"/>
                      </a:lnTo>
                      <a:lnTo>
                        <a:pt x="2478" y="170"/>
                      </a:lnTo>
                      <a:lnTo>
                        <a:pt x="2552" y="208"/>
                      </a:lnTo>
                      <a:lnTo>
                        <a:pt x="2624" y="250"/>
                      </a:lnTo>
                      <a:lnTo>
                        <a:pt x="2694" y="296"/>
                      </a:lnTo>
                      <a:lnTo>
                        <a:pt x="2762" y="344"/>
                      </a:lnTo>
                      <a:lnTo>
                        <a:pt x="2826" y="394"/>
                      </a:lnTo>
                      <a:lnTo>
                        <a:pt x="2890" y="448"/>
                      </a:lnTo>
                      <a:lnTo>
                        <a:pt x="2950" y="506"/>
                      </a:lnTo>
                      <a:lnTo>
                        <a:pt x="3006" y="566"/>
                      </a:lnTo>
                      <a:lnTo>
                        <a:pt x="3062" y="628"/>
                      </a:lnTo>
                      <a:lnTo>
                        <a:pt x="3112" y="694"/>
                      </a:lnTo>
                      <a:lnTo>
                        <a:pt x="3160" y="762"/>
                      </a:lnTo>
                      <a:lnTo>
                        <a:pt x="3206" y="832"/>
                      </a:lnTo>
                      <a:lnTo>
                        <a:pt x="3248" y="904"/>
                      </a:lnTo>
                      <a:lnTo>
                        <a:pt x="3286" y="978"/>
                      </a:lnTo>
                      <a:lnTo>
                        <a:pt x="3320" y="1056"/>
                      </a:lnTo>
                      <a:lnTo>
                        <a:pt x="3350" y="1134"/>
                      </a:lnTo>
                      <a:lnTo>
                        <a:pt x="3378" y="1214"/>
                      </a:lnTo>
                      <a:lnTo>
                        <a:pt x="3402" y="1296"/>
                      </a:lnTo>
                      <a:lnTo>
                        <a:pt x="3420" y="1380"/>
                      </a:lnTo>
                      <a:lnTo>
                        <a:pt x="3436" y="1464"/>
                      </a:lnTo>
                      <a:lnTo>
                        <a:pt x="3446" y="1552"/>
                      </a:lnTo>
                      <a:lnTo>
                        <a:pt x="3454" y="1638"/>
                      </a:lnTo>
                      <a:lnTo>
                        <a:pt x="3456" y="1728"/>
                      </a:lnTo>
                      <a:lnTo>
                        <a:pt x="0" y="17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7" name="Text Box 104"/>
              <p:cNvSpPr txBox="1">
                <a:spLocks noChangeArrowheads="1"/>
              </p:cNvSpPr>
              <p:nvPr/>
            </p:nvSpPr>
            <p:spPr bwMode="auto">
              <a:xfrm>
                <a:off x="204" y="218"/>
                <a:ext cx="1250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lnSpc>
                    <a:spcPts val="1500"/>
                  </a:lnSpc>
                </a:pPr>
                <a:r>
                  <a:rPr lang="en-US" altLang="zh-CN" b="1" dirty="0" smtClean="0">
                    <a:solidFill>
                      <a:schemeClr val="tx2"/>
                    </a:solidFill>
                    <a:latin typeface="Times New Roman" pitchFamily="18" charset="0"/>
                    <a:ea typeface="MS PGothic" pitchFamily="34" charset="-128"/>
                    <a:cs typeface="宋体" pitchFamily="2" charset="-122"/>
                  </a:rPr>
                  <a:t>3 Universities</a:t>
                </a:r>
                <a:endParaRPr lang="en-US" altLang="zh-CN" b="1" dirty="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  <a:cs typeface="宋体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686668" y="2685008"/>
              <a:ext cx="2205812" cy="1320056"/>
              <a:chOff x="6686668" y="2685008"/>
              <a:chExt cx="2205812" cy="1320056"/>
            </a:xfrm>
          </p:grpSpPr>
          <p:sp>
            <p:nvSpPr>
              <p:cNvPr id="40" name="AutoShape 7"/>
              <p:cNvSpPr>
                <a:spLocks noChangeArrowheads="1"/>
              </p:cNvSpPr>
              <p:nvPr/>
            </p:nvSpPr>
            <p:spPr bwMode="gray">
              <a:xfrm>
                <a:off x="6686668" y="2685008"/>
                <a:ext cx="2205812" cy="1320055"/>
              </a:xfrm>
              <a:prstGeom prst="roundRect">
                <a:avLst>
                  <a:gd name="adj" fmla="val 5958"/>
                </a:avLst>
              </a:prstGeom>
              <a:solidFill>
                <a:srgbClr val="FFFFFF"/>
              </a:solidFill>
              <a:ln w="2222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宋体" pitchFamily="2" charset="-122"/>
                </a:endParaRPr>
              </a:p>
            </p:txBody>
          </p:sp>
          <p:sp>
            <p:nvSpPr>
              <p:cNvPr id="41" name="Rectangle 12"/>
              <p:cNvSpPr>
                <a:spLocks noChangeArrowheads="1"/>
              </p:cNvSpPr>
              <p:nvPr/>
            </p:nvSpPr>
            <p:spPr bwMode="auto">
              <a:xfrm>
                <a:off x="6686668" y="2685008"/>
                <a:ext cx="2205811" cy="132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80975" indent="-180975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b="1" i="1" dirty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S</a:t>
                </a:r>
                <a:r>
                  <a:rPr lang="en-US" altLang="zh-CN" sz="1400" b="1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taff</a:t>
                </a:r>
                <a:r>
                  <a:rPr lang="en-US" altLang="zh-CN" sz="1400" b="1" i="1" dirty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: </a:t>
                </a:r>
                <a:r>
                  <a:rPr lang="en-US" altLang="zh-CN" sz="1400" b="1" i="1" dirty="0">
                    <a:latin typeface="Times New Roman" pitchFamily="18" charset="0"/>
                    <a:ea typeface="MS PGothic" pitchFamily="34" charset="-128"/>
                    <a:cs typeface="Times New Roman" pitchFamily="18" charset="0"/>
                    <a:sym typeface="Wingdings 3" pitchFamily="18" charset="2"/>
                  </a:rPr>
                  <a:t> ~</a:t>
                </a:r>
                <a:r>
                  <a:rPr lang="en-US" altLang="zh-CN" sz="1400" b="1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68,000</a:t>
                </a:r>
                <a:endParaRPr lang="en-US" altLang="zh-CN" sz="1400" b="1" i="1" dirty="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endParaRPr>
              </a:p>
              <a:p>
                <a:pPr marL="180975" indent="-180975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b="1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Graduates: </a:t>
                </a:r>
                <a:r>
                  <a:rPr lang="en-US" altLang="zh-CN" sz="1400" b="1" i="1" dirty="0">
                    <a:latin typeface="Times New Roman" pitchFamily="18" charset="0"/>
                    <a:ea typeface="MS PGothic" pitchFamily="34" charset="-128"/>
                    <a:cs typeface="Times New Roman" pitchFamily="18" charset="0"/>
                    <a:sym typeface="Wingdings 3" pitchFamily="18" charset="2"/>
                  </a:rPr>
                  <a:t> ~</a:t>
                </a:r>
                <a:r>
                  <a:rPr lang="en-US" altLang="zh-CN" sz="1400" b="1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53,000</a:t>
                </a:r>
                <a:endParaRPr lang="en-US" altLang="zh-CN" sz="1400" b="1" i="1" dirty="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endParaRPr>
              </a:p>
              <a:p>
                <a:pPr marL="180975" indent="-180975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b="1" i="1" dirty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CAS Members: </a:t>
                </a:r>
                <a:r>
                  <a:rPr lang="en-US" altLang="zh-CN" sz="1400" b="1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776</a:t>
                </a:r>
                <a:endParaRPr lang="en-US" altLang="zh-CN" sz="1400" b="1" i="1" dirty="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endParaRPr>
              </a:p>
              <a:p>
                <a:pPr marL="180975" indent="-180975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b="1" i="1" dirty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Foreign Members: </a:t>
                </a:r>
                <a:r>
                  <a:rPr lang="en-US" altLang="zh-CN" sz="1400" b="1" i="1" dirty="0" smtClean="0"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80</a:t>
                </a:r>
                <a:endParaRPr lang="en-US" altLang="zh-CN" sz="1400" b="1" i="1" dirty="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endParaRPr>
              </a:p>
              <a:p>
                <a:pPr marL="180975" indent="-180975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b="1" i="1" dirty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  <a:sym typeface="Wingdings 3" pitchFamily="18" charset="2"/>
                  </a:rPr>
                  <a:t>Budget : ~</a:t>
                </a:r>
                <a:r>
                  <a:rPr lang="en-US" altLang="zh-CN" sz="1400" b="1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  <a:sym typeface="Wingdings 3" pitchFamily="18" charset="2"/>
                  </a:rPr>
                  <a:t>USD 7 </a:t>
                </a:r>
                <a:r>
                  <a:rPr lang="en-US" altLang="zh-CN" sz="1400" b="1" i="1" dirty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  <a:sym typeface="Wingdings 3" pitchFamily="18" charset="2"/>
                  </a:rPr>
                  <a:t>Billion</a:t>
                </a:r>
              </a:p>
            </p:txBody>
          </p:sp>
        </p:grpSp>
        <p:grpSp>
          <p:nvGrpSpPr>
            <p:cNvPr id="60" name="Group 54"/>
            <p:cNvGrpSpPr>
              <a:grpSpLocks/>
            </p:cNvGrpSpPr>
            <p:nvPr/>
          </p:nvGrpSpPr>
          <p:grpSpPr bwMode="auto">
            <a:xfrm>
              <a:off x="3486793" y="3282579"/>
              <a:ext cx="1890713" cy="1154533"/>
              <a:chOff x="2082" y="1851"/>
              <a:chExt cx="1588" cy="445"/>
            </a:xfrm>
          </p:grpSpPr>
          <p:sp>
            <p:nvSpPr>
              <p:cNvPr id="61" name="Freeform 99"/>
              <p:cNvSpPr>
                <a:spLocks noEditPoints="1"/>
              </p:cNvSpPr>
              <p:nvPr/>
            </p:nvSpPr>
            <p:spPr bwMode="auto">
              <a:xfrm>
                <a:off x="2082" y="1919"/>
                <a:ext cx="1577" cy="377"/>
              </a:xfrm>
              <a:custGeom>
                <a:avLst/>
                <a:gdLst>
                  <a:gd name="T0" fmla="*/ 3 w 1816"/>
                  <a:gd name="T1" fmla="*/ 0 h 1816"/>
                  <a:gd name="T2" fmla="*/ 3 w 1816"/>
                  <a:gd name="T3" fmla="*/ 0 h 1816"/>
                  <a:gd name="T4" fmla="*/ 3 w 1816"/>
                  <a:gd name="T5" fmla="*/ 0 h 1816"/>
                  <a:gd name="T6" fmla="*/ 3 w 1816"/>
                  <a:gd name="T7" fmla="*/ 0 h 1816"/>
                  <a:gd name="T8" fmla="*/ 3 w 1816"/>
                  <a:gd name="T9" fmla="*/ 0 h 1816"/>
                  <a:gd name="T10" fmla="*/ 3 w 1816"/>
                  <a:gd name="T11" fmla="*/ 0 h 1816"/>
                  <a:gd name="T12" fmla="*/ 3 w 1816"/>
                  <a:gd name="T13" fmla="*/ 0 h 1816"/>
                  <a:gd name="T14" fmla="*/ 3 w 1816"/>
                  <a:gd name="T15" fmla="*/ 0 h 1816"/>
                  <a:gd name="T16" fmla="*/ 3 w 1816"/>
                  <a:gd name="T17" fmla="*/ 0 h 1816"/>
                  <a:gd name="T18" fmla="*/ 3 w 1816"/>
                  <a:gd name="T19" fmla="*/ 0 h 1816"/>
                  <a:gd name="T20" fmla="*/ 3 w 1816"/>
                  <a:gd name="T21" fmla="*/ 0 h 1816"/>
                  <a:gd name="T22" fmla="*/ 3 w 1816"/>
                  <a:gd name="T23" fmla="*/ 0 h 1816"/>
                  <a:gd name="T24" fmla="*/ 3 w 1816"/>
                  <a:gd name="T25" fmla="*/ 0 h 1816"/>
                  <a:gd name="T26" fmla="*/ 3 w 1816"/>
                  <a:gd name="T27" fmla="*/ 0 h 1816"/>
                  <a:gd name="T28" fmla="*/ 3 w 1816"/>
                  <a:gd name="T29" fmla="*/ 0 h 1816"/>
                  <a:gd name="T30" fmla="*/ 3 w 1816"/>
                  <a:gd name="T31" fmla="*/ 0 h 1816"/>
                  <a:gd name="T32" fmla="*/ 3 w 1816"/>
                  <a:gd name="T33" fmla="*/ 0 h 1816"/>
                  <a:gd name="T34" fmla="*/ 3 w 1816"/>
                  <a:gd name="T35" fmla="*/ 0 h 1816"/>
                  <a:gd name="T36" fmla="*/ 3 w 1816"/>
                  <a:gd name="T37" fmla="*/ 0 h 1816"/>
                  <a:gd name="T38" fmla="*/ 3 w 1816"/>
                  <a:gd name="T39" fmla="*/ 0 h 1816"/>
                  <a:gd name="T40" fmla="*/ 3 w 1816"/>
                  <a:gd name="T41" fmla="*/ 0 h 1816"/>
                  <a:gd name="T42" fmla="*/ 3 w 1816"/>
                  <a:gd name="T43" fmla="*/ 0 h 1816"/>
                  <a:gd name="T44" fmla="*/ 3 w 1816"/>
                  <a:gd name="T45" fmla="*/ 0 h 1816"/>
                  <a:gd name="T46" fmla="*/ 3 w 1816"/>
                  <a:gd name="T47" fmla="*/ 0 h 1816"/>
                  <a:gd name="T48" fmla="*/ 3 w 1816"/>
                  <a:gd name="T49" fmla="*/ 0 h 1816"/>
                  <a:gd name="T50" fmla="*/ 3 w 1816"/>
                  <a:gd name="T51" fmla="*/ 0 h 1816"/>
                  <a:gd name="T52" fmla="*/ 3 w 1816"/>
                  <a:gd name="T53" fmla="*/ 0 h 1816"/>
                  <a:gd name="T54" fmla="*/ 3 w 1816"/>
                  <a:gd name="T55" fmla="*/ 0 h 1816"/>
                  <a:gd name="T56" fmla="*/ 3 w 1816"/>
                  <a:gd name="T57" fmla="*/ 0 h 1816"/>
                  <a:gd name="T58" fmla="*/ 3 w 1816"/>
                  <a:gd name="T59" fmla="*/ 0 h 1816"/>
                  <a:gd name="T60" fmla="*/ 3 w 1816"/>
                  <a:gd name="T61" fmla="*/ 0 h 1816"/>
                  <a:gd name="T62" fmla="*/ 3 w 1816"/>
                  <a:gd name="T63" fmla="*/ 0 h 1816"/>
                  <a:gd name="T64" fmla="*/ 3 w 1816"/>
                  <a:gd name="T65" fmla="*/ 0 h 1816"/>
                  <a:gd name="T66" fmla="*/ 3 w 1816"/>
                  <a:gd name="T67" fmla="*/ 0 h 1816"/>
                  <a:gd name="T68" fmla="*/ 3 w 1816"/>
                  <a:gd name="T69" fmla="*/ 0 h 1816"/>
                  <a:gd name="T70" fmla="*/ 3 w 1816"/>
                  <a:gd name="T71" fmla="*/ 0 h 1816"/>
                  <a:gd name="T72" fmla="*/ 3 w 1816"/>
                  <a:gd name="T73" fmla="*/ 0 h 1816"/>
                  <a:gd name="T74" fmla="*/ 3 w 1816"/>
                  <a:gd name="T75" fmla="*/ 0 h 1816"/>
                  <a:gd name="T76" fmla="*/ 3 w 1816"/>
                  <a:gd name="T77" fmla="*/ 0 h 1816"/>
                  <a:gd name="T78" fmla="*/ 3 w 1816"/>
                  <a:gd name="T79" fmla="*/ 0 h 1816"/>
                  <a:gd name="T80" fmla="*/ 3 w 1816"/>
                  <a:gd name="T81" fmla="*/ 0 h 1816"/>
                  <a:gd name="T82" fmla="*/ 3 w 1816"/>
                  <a:gd name="T83" fmla="*/ 0 h 1816"/>
                  <a:gd name="T84" fmla="*/ 3 w 1816"/>
                  <a:gd name="T85" fmla="*/ 0 h 1816"/>
                  <a:gd name="T86" fmla="*/ 3 w 1816"/>
                  <a:gd name="T87" fmla="*/ 0 h 1816"/>
                  <a:gd name="T88" fmla="*/ 3 w 1816"/>
                  <a:gd name="T89" fmla="*/ 0 h 1816"/>
                  <a:gd name="T90" fmla="*/ 3 w 1816"/>
                  <a:gd name="T91" fmla="*/ 0 h 1816"/>
                  <a:gd name="T92" fmla="*/ 3 w 1816"/>
                  <a:gd name="T93" fmla="*/ 0 h 1816"/>
                  <a:gd name="T94" fmla="*/ 3 w 1816"/>
                  <a:gd name="T95" fmla="*/ 0 h 1816"/>
                  <a:gd name="T96" fmla="*/ 3 w 1816"/>
                  <a:gd name="T97" fmla="*/ 0 h 1816"/>
                  <a:gd name="T98" fmla="*/ 3 w 1816"/>
                  <a:gd name="T99" fmla="*/ 0 h 1816"/>
                  <a:gd name="T100" fmla="*/ 3 w 1816"/>
                  <a:gd name="T101" fmla="*/ 0 h 1816"/>
                  <a:gd name="T102" fmla="*/ 3 w 1816"/>
                  <a:gd name="T103" fmla="*/ 0 h 1816"/>
                  <a:gd name="T104" fmla="*/ 3 w 1816"/>
                  <a:gd name="T105" fmla="*/ 0 h 1816"/>
                  <a:gd name="T106" fmla="*/ 3 w 1816"/>
                  <a:gd name="T107" fmla="*/ 0 h 1816"/>
                  <a:gd name="T108" fmla="*/ 3 w 1816"/>
                  <a:gd name="T109" fmla="*/ 0 h 1816"/>
                  <a:gd name="T110" fmla="*/ 3 w 1816"/>
                  <a:gd name="T111" fmla="*/ 0 h 1816"/>
                  <a:gd name="T112" fmla="*/ 3 w 1816"/>
                  <a:gd name="T113" fmla="*/ 0 h 1816"/>
                  <a:gd name="T114" fmla="*/ 3 w 1816"/>
                  <a:gd name="T115" fmla="*/ 0 h 1816"/>
                  <a:gd name="T116" fmla="*/ 3 w 1816"/>
                  <a:gd name="T117" fmla="*/ 0 h 1816"/>
                  <a:gd name="T118" fmla="*/ 3 w 1816"/>
                  <a:gd name="T119" fmla="*/ 0 h 18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16"/>
                  <a:gd name="T181" fmla="*/ 0 h 1816"/>
                  <a:gd name="T182" fmla="*/ 1816 w 1816"/>
                  <a:gd name="T183" fmla="*/ 1816 h 18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chemeClr val="tx1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100"/>
              <p:cNvSpPr>
                <a:spLocks noEditPoints="1"/>
              </p:cNvSpPr>
              <p:nvPr/>
            </p:nvSpPr>
            <p:spPr bwMode="auto">
              <a:xfrm>
                <a:off x="2082" y="1851"/>
                <a:ext cx="1588" cy="379"/>
              </a:xfrm>
              <a:custGeom>
                <a:avLst/>
                <a:gdLst/>
                <a:ahLst/>
                <a:cxnLst>
                  <a:cxn ang="0">
                    <a:pos x="1706" y="792"/>
                  </a:cxn>
                  <a:cxn ang="0">
                    <a:pos x="1774" y="626"/>
                  </a:cxn>
                  <a:cxn ang="0">
                    <a:pos x="1578" y="460"/>
                  </a:cxn>
                  <a:cxn ang="0">
                    <a:pos x="1498" y="216"/>
                  </a:cxn>
                  <a:cxn ang="0">
                    <a:pos x="1318" y="214"/>
                  </a:cxn>
                  <a:cxn ang="0">
                    <a:pos x="1150" y="138"/>
                  </a:cxn>
                  <a:cxn ang="0">
                    <a:pos x="978" y="104"/>
                  </a:cxn>
                  <a:cxn ang="0">
                    <a:pos x="792" y="110"/>
                  </a:cxn>
                  <a:cxn ang="0">
                    <a:pos x="626" y="42"/>
                  </a:cxn>
                  <a:cxn ang="0">
                    <a:pos x="460" y="236"/>
                  </a:cxn>
                  <a:cxn ang="0">
                    <a:pos x="216" y="316"/>
                  </a:cxn>
                  <a:cxn ang="0">
                    <a:pos x="214" y="496"/>
                  </a:cxn>
                  <a:cxn ang="0">
                    <a:pos x="138" y="666"/>
                  </a:cxn>
                  <a:cxn ang="0">
                    <a:pos x="104" y="836"/>
                  </a:cxn>
                  <a:cxn ang="0">
                    <a:pos x="108" y="1022"/>
                  </a:cxn>
                  <a:cxn ang="0">
                    <a:pos x="42" y="1190"/>
                  </a:cxn>
                  <a:cxn ang="0">
                    <a:pos x="236" y="1356"/>
                  </a:cxn>
                  <a:cxn ang="0">
                    <a:pos x="316" y="1600"/>
                  </a:cxn>
                  <a:cxn ang="0">
                    <a:pos x="496" y="1602"/>
                  </a:cxn>
                  <a:cxn ang="0">
                    <a:pos x="666" y="1678"/>
                  </a:cxn>
                  <a:cxn ang="0">
                    <a:pos x="836" y="1712"/>
                  </a:cxn>
                  <a:cxn ang="0">
                    <a:pos x="1022" y="1706"/>
                  </a:cxn>
                  <a:cxn ang="0">
                    <a:pos x="1188" y="1774"/>
                  </a:cxn>
                  <a:cxn ang="0">
                    <a:pos x="1356" y="1578"/>
                  </a:cxn>
                  <a:cxn ang="0">
                    <a:pos x="1600" y="1500"/>
                  </a:cxn>
                  <a:cxn ang="0">
                    <a:pos x="1602" y="1320"/>
                  </a:cxn>
                  <a:cxn ang="0">
                    <a:pos x="1678" y="1150"/>
                  </a:cxn>
                  <a:cxn ang="0">
                    <a:pos x="1710" y="978"/>
                  </a:cxn>
                  <a:cxn ang="0">
                    <a:pos x="872" y="1612"/>
                  </a:cxn>
                  <a:cxn ang="0">
                    <a:pos x="730" y="1592"/>
                  </a:cxn>
                  <a:cxn ang="0">
                    <a:pos x="602" y="1544"/>
                  </a:cxn>
                  <a:cxn ang="0">
                    <a:pos x="484" y="1474"/>
                  </a:cxn>
                  <a:cxn ang="0">
                    <a:pos x="384" y="1382"/>
                  </a:cxn>
                  <a:cxn ang="0">
                    <a:pos x="304" y="1274"/>
                  </a:cxn>
                  <a:cxn ang="0">
                    <a:pos x="244" y="1150"/>
                  </a:cxn>
                  <a:cxn ang="0">
                    <a:pos x="210" y="1016"/>
                  </a:cxn>
                  <a:cxn ang="0">
                    <a:pos x="202" y="872"/>
                  </a:cxn>
                  <a:cxn ang="0">
                    <a:pos x="224" y="732"/>
                  </a:cxn>
                  <a:cxn ang="0">
                    <a:pos x="272" y="602"/>
                  </a:cxn>
                  <a:cxn ang="0">
                    <a:pos x="342" y="486"/>
                  </a:cxn>
                  <a:cxn ang="0">
                    <a:pos x="432" y="386"/>
                  </a:cxn>
                  <a:cxn ang="0">
                    <a:pos x="542" y="304"/>
                  </a:cxn>
                  <a:cxn ang="0">
                    <a:pos x="664" y="244"/>
                  </a:cxn>
                  <a:cxn ang="0">
                    <a:pos x="800" y="210"/>
                  </a:cxn>
                  <a:cxn ang="0">
                    <a:pos x="944" y="202"/>
                  </a:cxn>
                  <a:cxn ang="0">
                    <a:pos x="1084" y="224"/>
                  </a:cxn>
                  <a:cxn ang="0">
                    <a:pos x="1214" y="272"/>
                  </a:cxn>
                  <a:cxn ang="0">
                    <a:pos x="1330" y="342"/>
                  </a:cxn>
                  <a:cxn ang="0">
                    <a:pos x="1430" y="432"/>
                  </a:cxn>
                  <a:cxn ang="0">
                    <a:pos x="1512" y="542"/>
                  </a:cxn>
                  <a:cxn ang="0">
                    <a:pos x="1570" y="664"/>
                  </a:cxn>
                  <a:cxn ang="0">
                    <a:pos x="1606" y="800"/>
                  </a:cxn>
                  <a:cxn ang="0">
                    <a:pos x="1612" y="944"/>
                  </a:cxn>
                  <a:cxn ang="0">
                    <a:pos x="1592" y="1084"/>
                  </a:cxn>
                  <a:cxn ang="0">
                    <a:pos x="1544" y="1214"/>
                  </a:cxn>
                  <a:cxn ang="0">
                    <a:pos x="1474" y="1330"/>
                  </a:cxn>
                  <a:cxn ang="0">
                    <a:pos x="1382" y="1430"/>
                  </a:cxn>
                  <a:cxn ang="0">
                    <a:pos x="1274" y="1512"/>
                  </a:cxn>
                  <a:cxn ang="0">
                    <a:pos x="1150" y="1570"/>
                  </a:cxn>
                  <a:cxn ang="0">
                    <a:pos x="1014" y="1606"/>
                  </a:cxn>
                </a:cxnLst>
                <a:rect l="0" t="0" r="r" b="b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AAAAA"/>
                  </a:gs>
                  <a:gs pos="50000">
                    <a:schemeClr val="bg1"/>
                  </a:gs>
                  <a:gs pos="100000">
                    <a:srgbClr val="AAAAAA"/>
                  </a:gs>
                </a:gsLst>
                <a:lin ang="5400000" scaled="1"/>
              </a:gradFill>
              <a:ln w="9525" cmpd="sng">
                <a:round/>
                <a:headEnd/>
                <a:tailEnd/>
              </a:ln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>
                <a:flatTx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3" name="Group 34"/>
              <p:cNvGrpSpPr>
                <a:grpSpLocks/>
              </p:cNvGrpSpPr>
              <p:nvPr/>
            </p:nvGrpSpPr>
            <p:grpSpPr bwMode="auto">
              <a:xfrm>
                <a:off x="2279" y="1897"/>
                <a:ext cx="1183" cy="286"/>
                <a:chOff x="0" y="0"/>
                <a:chExt cx="1860" cy="1338"/>
              </a:xfrm>
            </p:grpSpPr>
            <p:sp>
              <p:nvSpPr>
                <p:cNvPr id="65" name="Oval 10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60" cy="13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65E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zh-CN" altLang="en-US" sz="1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宋体" pitchFamily="2" charset="-122"/>
                  </a:endParaRPr>
                </a:p>
              </p:txBody>
            </p:sp>
            <p:sp>
              <p:nvSpPr>
                <p:cNvPr id="66" name="Freeform 103"/>
                <p:cNvSpPr>
                  <a:spLocks/>
                </p:cNvSpPr>
                <p:nvPr/>
              </p:nvSpPr>
              <p:spPr bwMode="auto">
                <a:xfrm>
                  <a:off x="46" y="23"/>
                  <a:ext cx="1769" cy="624"/>
                </a:xfrm>
                <a:custGeom>
                  <a:avLst/>
                  <a:gdLst>
                    <a:gd name="T0" fmla="*/ 0 w 3456"/>
                    <a:gd name="T1" fmla="*/ 0 h 1728"/>
                    <a:gd name="T2" fmla="*/ 1 w 3456"/>
                    <a:gd name="T3" fmla="*/ 0 h 1728"/>
                    <a:gd name="T4" fmla="*/ 1 w 3456"/>
                    <a:gd name="T5" fmla="*/ 0 h 1728"/>
                    <a:gd name="T6" fmla="*/ 1 w 3456"/>
                    <a:gd name="T7" fmla="*/ 0 h 1728"/>
                    <a:gd name="T8" fmla="*/ 1 w 3456"/>
                    <a:gd name="T9" fmla="*/ 0 h 1728"/>
                    <a:gd name="T10" fmla="*/ 1 w 3456"/>
                    <a:gd name="T11" fmla="*/ 0 h 1728"/>
                    <a:gd name="T12" fmla="*/ 1 w 3456"/>
                    <a:gd name="T13" fmla="*/ 0 h 1728"/>
                    <a:gd name="T14" fmla="*/ 1 w 3456"/>
                    <a:gd name="T15" fmla="*/ 0 h 1728"/>
                    <a:gd name="T16" fmla="*/ 1 w 3456"/>
                    <a:gd name="T17" fmla="*/ 0 h 1728"/>
                    <a:gd name="T18" fmla="*/ 1 w 3456"/>
                    <a:gd name="T19" fmla="*/ 0 h 1728"/>
                    <a:gd name="T20" fmla="*/ 1 w 3456"/>
                    <a:gd name="T21" fmla="*/ 0 h 1728"/>
                    <a:gd name="T22" fmla="*/ 1 w 3456"/>
                    <a:gd name="T23" fmla="*/ 0 h 1728"/>
                    <a:gd name="T24" fmla="*/ 1 w 3456"/>
                    <a:gd name="T25" fmla="*/ 0 h 1728"/>
                    <a:gd name="T26" fmla="*/ 1 w 3456"/>
                    <a:gd name="T27" fmla="*/ 0 h 1728"/>
                    <a:gd name="T28" fmla="*/ 1 w 3456"/>
                    <a:gd name="T29" fmla="*/ 0 h 1728"/>
                    <a:gd name="T30" fmla="*/ 1 w 3456"/>
                    <a:gd name="T31" fmla="*/ 0 h 1728"/>
                    <a:gd name="T32" fmla="*/ 1 w 3456"/>
                    <a:gd name="T33" fmla="*/ 0 h 1728"/>
                    <a:gd name="T34" fmla="*/ 1 w 3456"/>
                    <a:gd name="T35" fmla="*/ 0 h 1728"/>
                    <a:gd name="T36" fmla="*/ 1 w 3456"/>
                    <a:gd name="T37" fmla="*/ 0 h 1728"/>
                    <a:gd name="T38" fmla="*/ 1 w 3456"/>
                    <a:gd name="T39" fmla="*/ 0 h 1728"/>
                    <a:gd name="T40" fmla="*/ 1 w 3456"/>
                    <a:gd name="T41" fmla="*/ 0 h 1728"/>
                    <a:gd name="T42" fmla="*/ 1 w 3456"/>
                    <a:gd name="T43" fmla="*/ 0 h 1728"/>
                    <a:gd name="T44" fmla="*/ 1 w 3456"/>
                    <a:gd name="T45" fmla="*/ 0 h 1728"/>
                    <a:gd name="T46" fmla="*/ 1 w 3456"/>
                    <a:gd name="T47" fmla="*/ 0 h 1728"/>
                    <a:gd name="T48" fmla="*/ 1 w 3456"/>
                    <a:gd name="T49" fmla="*/ 0 h 1728"/>
                    <a:gd name="T50" fmla="*/ 1 w 3456"/>
                    <a:gd name="T51" fmla="*/ 0 h 1728"/>
                    <a:gd name="T52" fmla="*/ 1 w 3456"/>
                    <a:gd name="T53" fmla="*/ 0 h 1728"/>
                    <a:gd name="T54" fmla="*/ 1 w 3456"/>
                    <a:gd name="T55" fmla="*/ 0 h 1728"/>
                    <a:gd name="T56" fmla="*/ 1 w 3456"/>
                    <a:gd name="T57" fmla="*/ 0 h 1728"/>
                    <a:gd name="T58" fmla="*/ 1 w 3456"/>
                    <a:gd name="T59" fmla="*/ 0 h 1728"/>
                    <a:gd name="T60" fmla="*/ 1 w 3456"/>
                    <a:gd name="T61" fmla="*/ 0 h 1728"/>
                    <a:gd name="T62" fmla="*/ 1 w 3456"/>
                    <a:gd name="T63" fmla="*/ 0 h 1728"/>
                    <a:gd name="T64" fmla="*/ 1 w 3456"/>
                    <a:gd name="T65" fmla="*/ 0 h 17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56"/>
                    <a:gd name="T100" fmla="*/ 0 h 1728"/>
                    <a:gd name="T101" fmla="*/ 3456 w 3456"/>
                    <a:gd name="T102" fmla="*/ 1728 h 17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56" h="1728">
                      <a:moveTo>
                        <a:pt x="0" y="1728"/>
                      </a:moveTo>
                      <a:lnTo>
                        <a:pt x="0" y="1728"/>
                      </a:lnTo>
                      <a:lnTo>
                        <a:pt x="2" y="1638"/>
                      </a:lnTo>
                      <a:lnTo>
                        <a:pt x="10" y="1552"/>
                      </a:lnTo>
                      <a:lnTo>
                        <a:pt x="20" y="1464"/>
                      </a:lnTo>
                      <a:lnTo>
                        <a:pt x="36" y="1380"/>
                      </a:lnTo>
                      <a:lnTo>
                        <a:pt x="54" y="1296"/>
                      </a:lnTo>
                      <a:lnTo>
                        <a:pt x="78" y="1214"/>
                      </a:lnTo>
                      <a:lnTo>
                        <a:pt x="106" y="1134"/>
                      </a:lnTo>
                      <a:lnTo>
                        <a:pt x="136" y="1056"/>
                      </a:lnTo>
                      <a:lnTo>
                        <a:pt x="170" y="978"/>
                      </a:lnTo>
                      <a:lnTo>
                        <a:pt x="208" y="904"/>
                      </a:lnTo>
                      <a:lnTo>
                        <a:pt x="250" y="832"/>
                      </a:lnTo>
                      <a:lnTo>
                        <a:pt x="296" y="762"/>
                      </a:lnTo>
                      <a:lnTo>
                        <a:pt x="344" y="694"/>
                      </a:lnTo>
                      <a:lnTo>
                        <a:pt x="394" y="628"/>
                      </a:lnTo>
                      <a:lnTo>
                        <a:pt x="450" y="566"/>
                      </a:lnTo>
                      <a:lnTo>
                        <a:pt x="506" y="506"/>
                      </a:lnTo>
                      <a:lnTo>
                        <a:pt x="566" y="448"/>
                      </a:lnTo>
                      <a:lnTo>
                        <a:pt x="630" y="394"/>
                      </a:lnTo>
                      <a:lnTo>
                        <a:pt x="694" y="344"/>
                      </a:lnTo>
                      <a:lnTo>
                        <a:pt x="762" y="296"/>
                      </a:lnTo>
                      <a:lnTo>
                        <a:pt x="832" y="250"/>
                      </a:lnTo>
                      <a:lnTo>
                        <a:pt x="904" y="208"/>
                      </a:lnTo>
                      <a:lnTo>
                        <a:pt x="978" y="170"/>
                      </a:lnTo>
                      <a:lnTo>
                        <a:pt x="1056" y="136"/>
                      </a:lnTo>
                      <a:lnTo>
                        <a:pt x="1134" y="106"/>
                      </a:lnTo>
                      <a:lnTo>
                        <a:pt x="1214" y="78"/>
                      </a:lnTo>
                      <a:lnTo>
                        <a:pt x="1296" y="54"/>
                      </a:lnTo>
                      <a:lnTo>
                        <a:pt x="1380" y="36"/>
                      </a:lnTo>
                      <a:lnTo>
                        <a:pt x="1464" y="20"/>
                      </a:lnTo>
                      <a:lnTo>
                        <a:pt x="1552" y="10"/>
                      </a:lnTo>
                      <a:lnTo>
                        <a:pt x="1640" y="2"/>
                      </a:lnTo>
                      <a:lnTo>
                        <a:pt x="1728" y="0"/>
                      </a:lnTo>
                      <a:lnTo>
                        <a:pt x="1816" y="2"/>
                      </a:lnTo>
                      <a:lnTo>
                        <a:pt x="1904" y="10"/>
                      </a:lnTo>
                      <a:lnTo>
                        <a:pt x="1992" y="20"/>
                      </a:lnTo>
                      <a:lnTo>
                        <a:pt x="2076" y="36"/>
                      </a:lnTo>
                      <a:lnTo>
                        <a:pt x="2160" y="54"/>
                      </a:lnTo>
                      <a:lnTo>
                        <a:pt x="2242" y="78"/>
                      </a:lnTo>
                      <a:lnTo>
                        <a:pt x="2322" y="106"/>
                      </a:lnTo>
                      <a:lnTo>
                        <a:pt x="2400" y="136"/>
                      </a:lnTo>
                      <a:lnTo>
                        <a:pt x="2478" y="170"/>
                      </a:lnTo>
                      <a:lnTo>
                        <a:pt x="2552" y="208"/>
                      </a:lnTo>
                      <a:lnTo>
                        <a:pt x="2624" y="250"/>
                      </a:lnTo>
                      <a:lnTo>
                        <a:pt x="2694" y="296"/>
                      </a:lnTo>
                      <a:lnTo>
                        <a:pt x="2762" y="344"/>
                      </a:lnTo>
                      <a:lnTo>
                        <a:pt x="2826" y="394"/>
                      </a:lnTo>
                      <a:lnTo>
                        <a:pt x="2890" y="448"/>
                      </a:lnTo>
                      <a:lnTo>
                        <a:pt x="2950" y="506"/>
                      </a:lnTo>
                      <a:lnTo>
                        <a:pt x="3006" y="566"/>
                      </a:lnTo>
                      <a:lnTo>
                        <a:pt x="3062" y="628"/>
                      </a:lnTo>
                      <a:lnTo>
                        <a:pt x="3112" y="694"/>
                      </a:lnTo>
                      <a:lnTo>
                        <a:pt x="3160" y="762"/>
                      </a:lnTo>
                      <a:lnTo>
                        <a:pt x="3206" y="832"/>
                      </a:lnTo>
                      <a:lnTo>
                        <a:pt x="3248" y="904"/>
                      </a:lnTo>
                      <a:lnTo>
                        <a:pt x="3286" y="978"/>
                      </a:lnTo>
                      <a:lnTo>
                        <a:pt x="3320" y="1056"/>
                      </a:lnTo>
                      <a:lnTo>
                        <a:pt x="3350" y="1134"/>
                      </a:lnTo>
                      <a:lnTo>
                        <a:pt x="3378" y="1214"/>
                      </a:lnTo>
                      <a:lnTo>
                        <a:pt x="3402" y="1296"/>
                      </a:lnTo>
                      <a:lnTo>
                        <a:pt x="3420" y="1380"/>
                      </a:lnTo>
                      <a:lnTo>
                        <a:pt x="3436" y="1464"/>
                      </a:lnTo>
                      <a:lnTo>
                        <a:pt x="3446" y="1552"/>
                      </a:lnTo>
                      <a:lnTo>
                        <a:pt x="3454" y="1638"/>
                      </a:lnTo>
                      <a:lnTo>
                        <a:pt x="3456" y="1728"/>
                      </a:lnTo>
                      <a:lnTo>
                        <a:pt x="0" y="17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4" name="Text Box 104"/>
              <p:cNvSpPr txBox="1">
                <a:spLocks noChangeArrowheads="1"/>
              </p:cNvSpPr>
              <p:nvPr/>
            </p:nvSpPr>
            <p:spPr bwMode="auto">
              <a:xfrm>
                <a:off x="2336" y="1996"/>
                <a:ext cx="104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lnSpc>
                    <a:spcPts val="1500"/>
                  </a:lnSpc>
                  <a:defRPr sz="2000" b="1">
                    <a:solidFill>
                      <a:schemeClr val="tx2"/>
                    </a:solidFill>
                    <a:latin typeface="Times New Roman" pitchFamily="18" charset="0"/>
                    <a:ea typeface="MS PGothic" pitchFamily="34" charset="-128"/>
                    <a:cs typeface="宋体" pitchFamily="2" charset="-122"/>
                  </a:defRPr>
                </a:lvl1pPr>
                <a:lvl2pPr marL="742950" indent="-28575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dirty="0"/>
                  <a:t>104 Institutes 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55576" y="4376028"/>
              <a:ext cx="7550614" cy="1266002"/>
              <a:chOff x="755576" y="4376028"/>
              <a:chExt cx="7550614" cy="1266002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755576" y="4713230"/>
                <a:ext cx="1558258" cy="927297"/>
                <a:chOff x="768260" y="431265"/>
                <a:chExt cx="1558258" cy="927297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768260" y="431265"/>
                  <a:ext cx="1558258" cy="927297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9" name="椭圆 4"/>
                <p:cNvSpPr/>
                <p:nvPr/>
              </p:nvSpPr>
              <p:spPr>
                <a:xfrm>
                  <a:off x="996462" y="567065"/>
                  <a:ext cx="1101854" cy="65569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0320" tIns="20320" rIns="20320" bIns="2032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Innovative Academies</a:t>
                  </a:r>
                  <a:endParaRPr lang="zh-CN" altLang="en-US" sz="16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2797176" y="4713230"/>
                <a:ext cx="1558800" cy="927297"/>
                <a:chOff x="3233918" y="406883"/>
                <a:chExt cx="1558800" cy="927297"/>
              </a:xfrm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3233918" y="406883"/>
                  <a:ext cx="1558800" cy="927297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5" name="椭圆 4"/>
                <p:cNvSpPr/>
                <p:nvPr/>
              </p:nvSpPr>
              <p:spPr>
                <a:xfrm>
                  <a:off x="3369702" y="542683"/>
                  <a:ext cx="1125833" cy="65569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0320" tIns="20320" rIns="20320" bIns="2032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b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Center of Excellence</a:t>
                  </a:r>
                  <a:endParaRPr lang="zh-CN" altLang="en-US" sz="16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4644008" y="4713230"/>
                <a:ext cx="1558800" cy="928800"/>
                <a:chOff x="768257" y="2446292"/>
                <a:chExt cx="1558800" cy="928800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768257" y="2446292"/>
                  <a:ext cx="1558800" cy="92880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9" name="椭圆 4"/>
                <p:cNvSpPr/>
                <p:nvPr/>
              </p:nvSpPr>
              <p:spPr>
                <a:xfrm>
                  <a:off x="912273" y="2584673"/>
                  <a:ext cx="1224018" cy="66816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0320" tIns="20320" rIns="20320" bIns="2032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b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Mega-science Research Centers</a:t>
                  </a:r>
                </a:p>
              </p:txBody>
            </p:sp>
          </p:grpSp>
          <p:grpSp>
            <p:nvGrpSpPr>
              <p:cNvPr id="76" name="组合 75"/>
              <p:cNvGrpSpPr/>
              <p:nvPr/>
            </p:nvGrpSpPr>
            <p:grpSpPr>
              <a:xfrm>
                <a:off x="6747390" y="4713230"/>
                <a:ext cx="1558800" cy="885600"/>
                <a:chOff x="3072509" y="2374288"/>
                <a:chExt cx="1558800" cy="885600"/>
              </a:xfrm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3072509" y="2374288"/>
                  <a:ext cx="1558800" cy="88560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8" name="椭圆 4"/>
                <p:cNvSpPr/>
                <p:nvPr/>
              </p:nvSpPr>
              <p:spPr>
                <a:xfrm>
                  <a:off x="3273383" y="2458210"/>
                  <a:ext cx="1211304" cy="72126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0320" tIns="20320" rIns="20320" bIns="2032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b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Feature Institutes</a:t>
                  </a:r>
                </a:p>
              </p:txBody>
            </p:sp>
          </p:grpSp>
          <p:sp>
            <p:nvSpPr>
              <p:cNvPr id="2" name="直角上箭头 1"/>
              <p:cNvSpPr/>
              <p:nvPr/>
            </p:nvSpPr>
            <p:spPr>
              <a:xfrm flipV="1">
                <a:off x="4572000" y="4376028"/>
                <a:ext cx="3155350" cy="337202"/>
              </a:xfrm>
              <a:prstGeom prst="bentUpArrow">
                <a:avLst>
                  <a:gd name="adj1" fmla="val 29052"/>
                  <a:gd name="adj2" fmla="val 16527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直角上箭头 82"/>
              <p:cNvSpPr/>
              <p:nvPr/>
            </p:nvSpPr>
            <p:spPr>
              <a:xfrm rot="10800000">
                <a:off x="1403647" y="4376028"/>
                <a:ext cx="3155352" cy="337202"/>
              </a:xfrm>
              <a:prstGeom prst="bentUpArrow">
                <a:avLst>
                  <a:gd name="adj1" fmla="val 29052"/>
                  <a:gd name="adj2" fmla="val 16527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下箭头 2"/>
              <p:cNvSpPr/>
              <p:nvPr/>
            </p:nvSpPr>
            <p:spPr>
              <a:xfrm>
                <a:off x="3473543" y="4483197"/>
                <a:ext cx="138621" cy="23003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下箭头 84"/>
              <p:cNvSpPr/>
              <p:nvPr/>
            </p:nvSpPr>
            <p:spPr>
              <a:xfrm>
                <a:off x="5369483" y="4495111"/>
                <a:ext cx="138621" cy="23003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539552" y="5961474"/>
            <a:ext cx="8144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latin typeface="Calibri" panose="020F0502020204030204" pitchFamily="34" charset="0"/>
                <a:ea typeface="宋体" charset="-122"/>
              </a:rPr>
              <a:t>The lead national scientific institution in natural sciences and high tech and development in China and China’s supreme scientific advisory body </a:t>
            </a:r>
            <a:endParaRPr lang="en-US" altLang="zh-CN" sz="2000" b="1" dirty="0"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38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"/>
          <a:stretch/>
        </p:blipFill>
        <p:spPr>
          <a:xfrm>
            <a:off x="7098641" y="4955343"/>
            <a:ext cx="1878569" cy="14259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6" r="30911"/>
          <a:stretch/>
        </p:blipFill>
        <p:spPr>
          <a:xfrm>
            <a:off x="7098641" y="2279660"/>
            <a:ext cx="1872208" cy="123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3" b="6581"/>
          <a:stretch/>
        </p:blipFill>
        <p:spPr>
          <a:xfrm>
            <a:off x="7092280" y="3561220"/>
            <a:ext cx="1878569" cy="13221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41" y="1017598"/>
            <a:ext cx="1872208" cy="12014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787" y="260648"/>
            <a:ext cx="859866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宋体" charset="-122"/>
              </a:rPr>
              <a:t>Highlights in space and aeronautics in 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875615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400" b="1" dirty="0">
                <a:latin typeface="Calibri" panose="020F0502020204030204" pitchFamily="34" charset="0"/>
                <a:ea typeface="宋体" charset="-122"/>
              </a:rPr>
              <a:t>Shenzhou-11 docks with Tiangong-2 </a:t>
            </a:r>
            <a:endParaRPr lang="zh-CN" alt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400" b="1" dirty="0" smtClean="0">
                <a:latin typeface="Calibri" panose="020F0502020204030204" pitchFamily="34" charset="0"/>
                <a:ea typeface="宋体" charset="-122"/>
              </a:rPr>
              <a:t>Dark-matter satellite “</a:t>
            </a:r>
            <a:r>
              <a:rPr lang="en-US" altLang="zh-CN" sz="2400" b="1" dirty="0" err="1" smtClean="0">
                <a:latin typeface="Calibri" panose="020F0502020204030204" pitchFamily="34" charset="0"/>
                <a:ea typeface="宋体" charset="-122"/>
              </a:rPr>
              <a:t>Wukong</a:t>
            </a:r>
            <a:r>
              <a:rPr lang="en-US" altLang="zh-CN" sz="2400" b="1" dirty="0" smtClean="0">
                <a:latin typeface="Calibri" panose="020F0502020204030204" pitchFamily="34" charset="0"/>
                <a:ea typeface="宋体" charset="-122"/>
              </a:rPr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400" b="1" dirty="0" smtClean="0">
                <a:latin typeface="Calibri" panose="020F0502020204030204" pitchFamily="34" charset="0"/>
                <a:ea typeface="宋体" charset="-122"/>
              </a:rPr>
              <a:t>Global network mode for </a:t>
            </a:r>
            <a:r>
              <a:rPr lang="en-US" altLang="zh-CN" sz="2400" b="1" dirty="0" err="1" smtClean="0">
                <a:latin typeface="Calibri" panose="020F0502020204030204" pitchFamily="34" charset="0"/>
                <a:ea typeface="宋体" charset="-122"/>
              </a:rPr>
              <a:t>Beidou</a:t>
            </a:r>
            <a:r>
              <a:rPr lang="en-US" altLang="zh-CN" sz="2400" b="1" dirty="0" smtClean="0">
                <a:latin typeface="Calibri" panose="020F0502020204030204" pitchFamily="34" charset="0"/>
                <a:ea typeface="宋体" charset="-122"/>
              </a:rPr>
              <a:t> Navigation Satellite System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400" b="1" dirty="0">
                <a:latin typeface="Calibri" panose="020F0502020204030204" pitchFamily="34" charset="0"/>
                <a:ea typeface="宋体" charset="-122"/>
              </a:rPr>
              <a:t>Five-hundred-meter Aperture Spherical Radio Telescope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400" b="1" dirty="0" smtClean="0">
                <a:latin typeface="Calibri" panose="020F0502020204030204" pitchFamily="34" charset="0"/>
                <a:ea typeface="宋体" charset="-122"/>
              </a:rPr>
              <a:t>Quantum communication satellite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10" y="76130"/>
            <a:ext cx="909003" cy="8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4" y="3625860"/>
            <a:ext cx="691276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CAS research units for </a:t>
            </a:r>
            <a:r>
              <a:rPr lang="en-GB" altLang="zh-CN" sz="2800" b="1" dirty="0" smtClean="0">
                <a:solidFill>
                  <a:schemeClr val="bg1"/>
                </a:solidFill>
              </a:rPr>
              <a:t>space </a:t>
            </a:r>
            <a:r>
              <a:rPr lang="en-GB" altLang="zh-CN" sz="2800" b="1" dirty="0">
                <a:solidFill>
                  <a:schemeClr val="bg1"/>
                </a:solidFill>
              </a:rPr>
              <a:t>and </a:t>
            </a:r>
            <a:r>
              <a:rPr lang="en-GB" altLang="zh-CN" sz="2800" b="1" dirty="0" smtClean="0">
                <a:solidFill>
                  <a:schemeClr val="bg1"/>
                </a:solidFill>
              </a:rPr>
              <a:t>aeronautics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4264671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>
                <a:latin typeface="Calibri" panose="020F0502020204030204" pitchFamily="34" charset="0"/>
                <a:ea typeface="宋体" charset="-122"/>
              </a:rPr>
              <a:t>National Space Science Center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>
                <a:latin typeface="Calibri" panose="020F0502020204030204" pitchFamily="34" charset="0"/>
                <a:ea typeface="宋体" charset="-122"/>
              </a:rPr>
              <a:t>National Astronomical Observatories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>
                <a:latin typeface="Calibri" panose="020F0502020204030204" pitchFamily="34" charset="0"/>
                <a:ea typeface="宋体" charset="-122"/>
              </a:rPr>
              <a:t>Shanghai Engineering Center for Microsatellites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>
                <a:latin typeface="Calibri" panose="020F0502020204030204" pitchFamily="34" charset="0"/>
                <a:ea typeface="宋体" charset="-122"/>
              </a:rPr>
              <a:t>Institute of Remote Sensing and Digital Earth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>
                <a:latin typeface="Calibri" panose="020F0502020204030204" pitchFamily="34" charset="0"/>
                <a:ea typeface="宋体" charset="-122"/>
              </a:rPr>
              <a:t>Technology and Engineering Center For Space </a:t>
            </a:r>
            <a:r>
              <a:rPr lang="en-US" altLang="zh-CN" sz="2400" b="1" dirty="0" smtClean="0">
                <a:latin typeface="Calibri" panose="020F0502020204030204" pitchFamily="34" charset="0"/>
                <a:ea typeface="宋体" charset="-122"/>
              </a:rPr>
              <a:t>Utilization</a:t>
            </a:r>
            <a:endParaRPr lang="zh-CN" altLang="en-US" sz="2400" b="1" dirty="0"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805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512" y="1580604"/>
            <a:ext cx="5328592" cy="5232772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</a:pPr>
            <a:r>
              <a:rPr lang="en-US" altLang="zh-CN" sz="1800" b="1" dirty="0" smtClean="0">
                <a:solidFill>
                  <a:schemeClr val="tx1"/>
                </a:solidFill>
              </a:rPr>
              <a:t>Global food security, water crisis, global change and contribution to SDGs are common requirement for both China and Belgium/Europe. To cope with these challenges: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</a:pPr>
            <a:r>
              <a:rPr lang="en-US" altLang="zh-CN" sz="1800" b="1" dirty="0" smtClean="0">
                <a:solidFill>
                  <a:schemeClr val="tx1"/>
                </a:solidFill>
              </a:rPr>
              <a:t>Global perspective through international cooperation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</a:pPr>
            <a:r>
              <a:rPr lang="en-US" altLang="zh-CN" sz="1800" b="1" dirty="0" smtClean="0">
                <a:solidFill>
                  <a:schemeClr val="tx1"/>
                </a:solidFill>
              </a:rPr>
              <a:t>using earth observation technology to generate new products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</a:pPr>
            <a:r>
              <a:rPr lang="en-US" altLang="zh-CN" sz="1800" b="1" dirty="0" smtClean="0">
                <a:solidFill>
                  <a:schemeClr val="tx1"/>
                </a:solidFill>
              </a:rPr>
              <a:t>jointly release global monitoring information to increase  credibility</a:t>
            </a:r>
          </a:p>
          <a:p>
            <a:pPr marL="0" indent="0"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</a:pPr>
            <a:r>
              <a:rPr lang="en-US" altLang="zh-CN" sz="1800" b="1" dirty="0" smtClean="0">
                <a:solidFill>
                  <a:schemeClr val="tx1"/>
                </a:solidFill>
              </a:rPr>
              <a:t>Cooperation </a:t>
            </a:r>
            <a:r>
              <a:rPr lang="en-US" altLang="zh-CN" sz="1800" b="1" dirty="0">
                <a:solidFill>
                  <a:schemeClr val="tx1"/>
                </a:solidFill>
              </a:rPr>
              <a:t>between China and Belgium/Europe will: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</a:pPr>
            <a:r>
              <a:rPr lang="en-US" altLang="zh-CN" sz="1800" b="1" dirty="0" smtClean="0">
                <a:solidFill>
                  <a:schemeClr val="tx1"/>
                </a:solidFill>
              </a:rPr>
              <a:t>Strengthen global monitoring capability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</a:pPr>
            <a:r>
              <a:rPr lang="en-US" altLang="zh-CN" sz="1800" b="1" dirty="0" smtClean="0">
                <a:solidFill>
                  <a:schemeClr val="tx1"/>
                </a:solidFill>
              </a:rPr>
              <a:t>Ensure data consistency in long term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</a:pPr>
            <a:r>
              <a:rPr lang="en-US" altLang="zh-CN" sz="1800" b="1" dirty="0" smtClean="0">
                <a:solidFill>
                  <a:schemeClr val="tx1"/>
                </a:solidFill>
              </a:rPr>
              <a:t>Promote innovative products and service</a:t>
            </a:r>
            <a:endParaRPr lang="en-GB" altLang="zh-CN" sz="1800" b="1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</a:pPr>
            <a:r>
              <a:rPr lang="en-GB" altLang="zh-CN" sz="1800" b="1" dirty="0" smtClean="0">
                <a:solidFill>
                  <a:schemeClr val="tx1"/>
                </a:solidFill>
              </a:rPr>
              <a:t>Contribute to human being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, particularly for food security and SDGs</a:t>
            </a:r>
          </a:p>
          <a:p>
            <a:endParaRPr lang="en-US" altLang="zh-CN" sz="11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1484"/>
            <a:ext cx="777686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China-Belgium GLOVEG Earth Observation Mission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10" y="76130"/>
            <a:ext cx="909003" cy="8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042" y="1628800"/>
            <a:ext cx="3452454" cy="2088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83" y="4221088"/>
            <a:ext cx="3482171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033572"/>
            <a:ext cx="2063483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chemeClr val="bg1"/>
                </a:solidFill>
              </a:rPr>
              <a:t>Challenges</a:t>
            </a:r>
            <a:endParaRPr lang="zh-CN" alt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54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201" y="1852251"/>
            <a:ext cx="8229600" cy="38862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just"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u"/>
              <a:defRPr/>
            </a:pPr>
            <a:endParaRPr lang="en-US" altLang="zh-CN" sz="1600" dirty="0" smtClean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u"/>
              <a:defRPr/>
            </a:pPr>
            <a:endParaRPr lang="en-US" altLang="zh-CN" sz="1600" dirty="0" smtClean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u"/>
              <a:defRPr/>
            </a:pPr>
            <a:endParaRPr lang="en-US" altLang="zh-CN" sz="16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u"/>
              <a:defRPr/>
            </a:pPr>
            <a:endParaRPr lang="en-US" altLang="zh-CN" sz="1600" dirty="0" smtClean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u"/>
              <a:defRPr/>
            </a:pPr>
            <a:endParaRPr lang="en-US" altLang="zh-CN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ct val="0"/>
              </a:spcBef>
              <a:buClr>
                <a:srgbClr val="FF0000"/>
              </a:buClr>
              <a:buSzPct val="80000"/>
              <a:buFontTx/>
              <a:buNone/>
              <a:defRPr/>
            </a:pPr>
            <a:endParaRPr lang="en-US" altLang="zh-CN" sz="1600" dirty="0">
              <a:solidFill>
                <a:srgbClr val="000000"/>
              </a:solidFill>
            </a:endParaRPr>
          </a:p>
        </p:txBody>
      </p:sp>
      <p:sp>
        <p:nvSpPr>
          <p:cNvPr id="5125" name="矩形 6"/>
          <p:cNvSpPr>
            <a:spLocks noChangeArrowheads="1"/>
          </p:cNvSpPr>
          <p:nvPr/>
        </p:nvSpPr>
        <p:spPr bwMode="auto">
          <a:xfrm>
            <a:off x="419348" y="5149641"/>
            <a:ext cx="8370292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80000"/>
            </a:pPr>
            <a:r>
              <a:rPr lang="en-US" altLang="zh-CN" sz="2000" b="1" dirty="0">
                <a:solidFill>
                  <a:srgbClr val="000000"/>
                </a:solidFill>
              </a:rPr>
              <a:t>RADI/CAS &amp; VITO have jointly developed the Mission Concept Report, User Requirement Document, Technical Document in the past 3 years through intensive communications, joint technical seminars and workshops. </a:t>
            </a:r>
            <a:endParaRPr lang="zh-CN" altLang="zh-CN" sz="2000" b="1" dirty="0">
              <a:solidFill>
                <a:srgbClr val="000000"/>
              </a:solidFill>
            </a:endParaRPr>
          </a:p>
        </p:txBody>
      </p:sp>
      <p:pic>
        <p:nvPicPr>
          <p:cNvPr id="5129" name="Picture 4" descr="D:\xq\RADI-VITO\PPT\吴老师改后\吴老师发出\MOU签署照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86" y="1567905"/>
            <a:ext cx="281305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8" y="1556792"/>
            <a:ext cx="2667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矩形 22"/>
          <p:cNvSpPr>
            <a:spLocks noChangeArrowheads="1"/>
          </p:cNvSpPr>
          <p:nvPr/>
        </p:nvSpPr>
        <p:spPr bwMode="auto">
          <a:xfrm>
            <a:off x="395536" y="3318917"/>
            <a:ext cx="27035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80000"/>
            </a:pPr>
            <a:r>
              <a:rPr lang="en-US" altLang="zh-CN" dirty="0">
                <a:solidFill>
                  <a:srgbClr val="000000"/>
                </a:solidFill>
              </a:rPr>
              <a:t>A high level MOU between CNSA and BELSPO was signed in June, 2015, witnessed by King </a:t>
            </a:r>
            <a:r>
              <a:rPr lang="en-US" altLang="zh-CN" dirty="0" err="1">
                <a:solidFill>
                  <a:srgbClr val="000000"/>
                </a:solidFill>
              </a:rPr>
              <a:t>Phillipe</a:t>
            </a:r>
            <a:r>
              <a:rPr lang="en-US" altLang="zh-CN" dirty="0">
                <a:solidFill>
                  <a:srgbClr val="000000"/>
                </a:solidFill>
              </a:rPr>
              <a:t> and President Xi </a:t>
            </a:r>
            <a:r>
              <a:rPr lang="en-US" altLang="zh-CN" dirty="0" err="1">
                <a:solidFill>
                  <a:srgbClr val="000000"/>
                </a:solidFill>
              </a:rPr>
              <a:t>Jinping</a:t>
            </a:r>
            <a:r>
              <a:rPr lang="en-US" altLang="zh-CN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132" name="矩形 23"/>
          <p:cNvSpPr>
            <a:spLocks noChangeArrowheads="1"/>
          </p:cNvSpPr>
          <p:nvPr/>
        </p:nvSpPr>
        <p:spPr bwMode="auto">
          <a:xfrm>
            <a:off x="3035548" y="3336380"/>
            <a:ext cx="28844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80000"/>
            </a:pPr>
            <a:r>
              <a:rPr lang="en-US" altLang="zh-CN" dirty="0">
                <a:solidFill>
                  <a:srgbClr val="000000"/>
                </a:solidFill>
              </a:rPr>
              <a:t>A specific MOU and Mission Concept Document between RADI and VITO was signed in June, 2015, witnessed by King </a:t>
            </a:r>
            <a:r>
              <a:rPr lang="en-US" altLang="zh-CN" dirty="0" err="1">
                <a:solidFill>
                  <a:srgbClr val="000000"/>
                </a:solidFill>
              </a:rPr>
              <a:t>Phillipe</a:t>
            </a:r>
            <a:r>
              <a:rPr lang="en-US" altLang="zh-CN" dirty="0">
                <a:solidFill>
                  <a:srgbClr val="000000"/>
                </a:solidFill>
              </a:rPr>
              <a:t> and President Xi </a:t>
            </a:r>
            <a:r>
              <a:rPr lang="en-US" altLang="zh-CN" dirty="0" err="1">
                <a:solidFill>
                  <a:srgbClr val="000000"/>
                </a:solidFill>
              </a:rPr>
              <a:t>Jinping</a:t>
            </a:r>
            <a:r>
              <a:rPr lang="en-US" altLang="zh-CN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133" name="Picture 7" descr="D:\xq\RADI-VITO\科技部汇报2015.9\照片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98" y="1571080"/>
            <a:ext cx="263207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矩形 25"/>
          <p:cNvSpPr>
            <a:spLocks noChangeArrowheads="1"/>
          </p:cNvSpPr>
          <p:nvPr/>
        </p:nvSpPr>
        <p:spPr bwMode="auto">
          <a:xfrm>
            <a:off x="5910511" y="3317330"/>
            <a:ext cx="28844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80000"/>
            </a:pPr>
            <a:r>
              <a:rPr lang="en-US" altLang="zh-CN" dirty="0">
                <a:solidFill>
                  <a:srgbClr val="000000"/>
                </a:solidFill>
              </a:rPr>
              <a:t>Chinese Vice Premier Liu </a:t>
            </a:r>
            <a:r>
              <a:rPr lang="en-US" altLang="zh-CN" dirty="0" err="1">
                <a:solidFill>
                  <a:srgbClr val="000000"/>
                </a:solidFill>
              </a:rPr>
              <a:t>Yandong</a:t>
            </a:r>
            <a:r>
              <a:rPr lang="en-US" altLang="zh-CN" dirty="0">
                <a:solidFill>
                  <a:srgbClr val="000000"/>
                </a:solidFill>
              </a:rPr>
              <a:t> listened to the </a:t>
            </a:r>
            <a:r>
              <a:rPr lang="en-US" altLang="zh-CN" dirty="0"/>
              <a:t>briefing </a:t>
            </a:r>
            <a:r>
              <a:rPr lang="en-US" altLang="zh-CN" dirty="0">
                <a:solidFill>
                  <a:srgbClr val="000000"/>
                </a:solidFill>
              </a:rPr>
              <a:t>of Global-V in September,2015 and </a:t>
            </a:r>
            <a:r>
              <a:rPr lang="en-US" altLang="zh-CN" dirty="0"/>
              <a:t>hopes it can be launched on time.</a:t>
            </a:r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10" y="76130"/>
            <a:ext cx="909003" cy="8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277" y="385500"/>
            <a:ext cx="731181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</a:rPr>
              <a:t>An area of attention for leadership of both sides</a:t>
            </a:r>
            <a:endParaRPr lang="zh-CN" alt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36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963683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1200"/>
              </a:spcAft>
              <a:buClr>
                <a:srgbClr val="0070C0"/>
              </a:buClr>
              <a:buSzPct val="70000"/>
              <a:buFont typeface="Wingdings" pitchFamily="2" charset="2"/>
              <a:buChar char="l"/>
            </a:pPr>
            <a:r>
              <a:rPr lang="en-US" altLang="zh-CN" sz="2000" b="1" dirty="0" smtClean="0"/>
              <a:t>Mission concept design report, user requirement report and technical report have been prepared.</a:t>
            </a:r>
          </a:p>
          <a:p>
            <a:pPr marL="268288" indent="-268288">
              <a:spcAft>
                <a:spcPts val="1200"/>
              </a:spcAft>
              <a:buClr>
                <a:srgbClr val="0070C0"/>
              </a:buClr>
              <a:buSzPct val="70000"/>
              <a:buFont typeface="Wingdings" pitchFamily="2" charset="2"/>
              <a:buChar char="l"/>
            </a:pPr>
            <a:r>
              <a:rPr lang="en-US" altLang="zh-CN" sz="2000" b="1" dirty="0" smtClean="0"/>
              <a:t>Mission has passed feasibility demonstration based on Concurrent Design Facility (CDF) of European Space Agency (ESA), with the conclusion that the Global-V mission program is feasible.</a:t>
            </a:r>
          </a:p>
          <a:p>
            <a:pPr marL="268288" indent="-268288">
              <a:spcAft>
                <a:spcPts val="1200"/>
              </a:spcAft>
              <a:buClr>
                <a:srgbClr val="0070C0"/>
              </a:buClr>
              <a:buSzPct val="70000"/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000000"/>
                </a:solidFill>
              </a:rPr>
              <a:t>The Global-V mission is one of the 16 key tasks in 2016 by CNSA with a clear funding source.</a:t>
            </a:r>
          </a:p>
          <a:p>
            <a:pPr marL="268288" indent="-268288">
              <a:spcAft>
                <a:spcPts val="1200"/>
              </a:spcAft>
              <a:buClr>
                <a:srgbClr val="0070C0"/>
              </a:buClr>
              <a:buSzPct val="70000"/>
              <a:buFont typeface="Wingdings" pitchFamily="2" charset="2"/>
              <a:buChar char="l"/>
            </a:pPr>
            <a:r>
              <a:rPr lang="en-US" altLang="zh-CN" sz="2000" b="1" dirty="0" smtClean="0"/>
              <a:t>CNSA made plan on securing funding for Global-V.</a:t>
            </a:r>
          </a:p>
          <a:p>
            <a:pPr marL="268288" indent="-268288">
              <a:spcAft>
                <a:spcPts val="1200"/>
              </a:spcAft>
              <a:buClr>
                <a:srgbClr val="0070C0"/>
              </a:buClr>
              <a:buSzPct val="70000"/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000000"/>
                </a:solidFill>
              </a:rPr>
              <a:t>CNSA and BELSPO have established working group of China-Belgium space cooperation and formed communicating mechanism through video conference since 2016.</a:t>
            </a:r>
            <a:endParaRPr lang="zh-CN" altLang="en-U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10" y="76130"/>
            <a:ext cx="909003" cy="8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2063483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chemeClr val="bg1"/>
                </a:solidFill>
              </a:rPr>
              <a:t>Progress</a:t>
            </a:r>
            <a:endParaRPr lang="zh-CN" alt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4994381"/>
            <a:ext cx="1434041" cy="180128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994381"/>
            <a:ext cx="1415008" cy="179510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94381"/>
            <a:ext cx="1409281" cy="181899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4" descr="C:\Users\Xing Qiang\Desktop\科工局汇报2015.11.11\材料\M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94381"/>
            <a:ext cx="1430302" cy="18012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1" y="4994381"/>
            <a:ext cx="2830437" cy="17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24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1216" y="1299532"/>
            <a:ext cx="785921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0000"/>
              <a:defRPr/>
            </a:pPr>
            <a:r>
              <a:rPr lang="en-US" altLang="zh-CN" sz="2400" b="1" dirty="0" smtClean="0"/>
              <a:t>The Belgian </a:t>
            </a:r>
            <a:r>
              <a:rPr lang="en-US" altLang="zh-CN" sz="2400" b="1" dirty="0"/>
              <a:t>side </a:t>
            </a:r>
            <a:r>
              <a:rPr lang="en-US" altLang="zh-CN" sz="2400" b="1" dirty="0" smtClean="0"/>
              <a:t>informed in a sudden </a:t>
            </a:r>
            <a:r>
              <a:rPr lang="en-US" altLang="zh-CN" sz="2400" b="1" dirty="0"/>
              <a:t>that ESA did not support Global-V mission between Belgium and China at the end of May, 2016.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10" y="76130"/>
            <a:ext cx="909003" cy="8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" y="385500"/>
            <a:ext cx="332271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</a:rPr>
              <a:t>Pause in the process</a:t>
            </a:r>
            <a:endParaRPr lang="zh-CN" alt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0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9675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363538">
              <a:buClr>
                <a:srgbClr val="0070C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2400" b="1" dirty="0" smtClean="0"/>
              <a:t>Feedback on China new </a:t>
            </a:r>
            <a:r>
              <a:rPr lang="en-US" altLang="zh-CN" sz="2400" b="1" dirty="0"/>
              <a:t>proposed </a:t>
            </a:r>
            <a:r>
              <a:rPr lang="en-US" altLang="zh-CN" sz="2400" b="1" dirty="0" smtClean="0"/>
              <a:t>cooperation plan based on Mission Concept Document:</a:t>
            </a:r>
            <a:endParaRPr lang="en-US" altLang="zh-CN" sz="2400" b="1" dirty="0"/>
          </a:p>
          <a:p>
            <a:pPr lvl="2" indent="-363538">
              <a:buClr>
                <a:srgbClr val="0070C0"/>
              </a:buClr>
              <a:buSzPct val="60000"/>
              <a:buFont typeface="Arial" pitchFamily="34" charset="0"/>
              <a:buChar char="•"/>
              <a:defRPr/>
            </a:pPr>
            <a:r>
              <a:rPr lang="en-US" altLang="zh-CN" sz="2400" dirty="0"/>
              <a:t>China and Belgium each launches a satellite with consistent optical and thermal instruments </a:t>
            </a:r>
          </a:p>
          <a:p>
            <a:pPr lvl="2" indent="-342900">
              <a:buClr>
                <a:srgbClr val="0070C0"/>
              </a:buClr>
              <a:buSzPct val="60000"/>
              <a:buFont typeface="Arial" pitchFamily="34" charset="0"/>
              <a:buChar char="•"/>
              <a:defRPr/>
            </a:pPr>
            <a:r>
              <a:rPr lang="en-US" altLang="zh-CN" sz="2400" dirty="0"/>
              <a:t>China and Belgium each shares 50% of each satellite</a:t>
            </a:r>
          </a:p>
          <a:p>
            <a:pPr marL="363538" indent="-363538">
              <a:buClr>
                <a:srgbClr val="0070C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2400" b="1" dirty="0" smtClean="0"/>
              <a:t>Implement MOU and Mission Concept Document by starting formal official negotiations on:</a:t>
            </a:r>
          </a:p>
          <a:p>
            <a:pPr lvl="2" indent="-342900">
              <a:buClr>
                <a:srgbClr val="0070C0"/>
              </a:buClr>
              <a:buSzPct val="60000"/>
              <a:buFont typeface="Arial" pitchFamily="34" charset="0"/>
              <a:buChar char="•"/>
              <a:defRPr/>
            </a:pPr>
            <a:r>
              <a:rPr lang="en-US" altLang="zh-CN" sz="2400" dirty="0"/>
              <a:t>D</a:t>
            </a:r>
            <a:r>
              <a:rPr lang="en-US" altLang="zh-CN" sz="2400" dirty="0" smtClean="0"/>
              <a:t>etailed </a:t>
            </a:r>
            <a:r>
              <a:rPr lang="en-US" altLang="zh-CN" sz="2400" dirty="0"/>
              <a:t>timing </a:t>
            </a:r>
            <a:r>
              <a:rPr lang="en-US" altLang="zh-CN" sz="2400" dirty="0" smtClean="0"/>
              <a:t>and budget plan</a:t>
            </a:r>
            <a:endParaRPr lang="en-US" altLang="zh-CN" sz="2400" dirty="0"/>
          </a:p>
          <a:p>
            <a:pPr lvl="2" indent="-342900">
              <a:buClr>
                <a:srgbClr val="0070C0"/>
              </a:buClr>
              <a:buSzPct val="60000"/>
              <a:buFont typeface="Arial" pitchFamily="34" charset="0"/>
              <a:buChar char="•"/>
              <a:defRPr/>
            </a:pPr>
            <a:r>
              <a:rPr lang="en-US" altLang="zh-CN" sz="2400" dirty="0" smtClean="0"/>
              <a:t>Institution plan</a:t>
            </a:r>
            <a:endParaRPr lang="en-US" altLang="zh-CN" sz="2400" dirty="0"/>
          </a:p>
          <a:p>
            <a:pPr marL="342900" lvl="1" indent="-342900">
              <a:buClr>
                <a:srgbClr val="0070C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2400" b="1" dirty="0" smtClean="0"/>
              <a:t>Making efforts to remove the barrier from ESA in order to start the mission which is beneficial for human being and both countries</a:t>
            </a:r>
            <a:endParaRPr lang="zh-CN" alt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10" y="76130"/>
            <a:ext cx="909003" cy="8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332656"/>
            <a:ext cx="216024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Prospective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08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54011" y="2759091"/>
            <a:ext cx="2352113" cy="23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 smtClean="0">
                <a:latin typeface="Calibri" pitchFamily="34" charset="0"/>
              </a:rPr>
              <a:t>Supports </a:t>
            </a:r>
            <a:r>
              <a:rPr lang="en-US" altLang="zh-CN" sz="1600" b="1" dirty="0">
                <a:solidFill>
                  <a:srgbClr val="C00000"/>
                </a:solidFill>
                <a:latin typeface="Calibri" pitchFamily="34" charset="0"/>
              </a:rPr>
              <a:t>30</a:t>
            </a:r>
            <a:r>
              <a:rPr lang="en-US" altLang="zh-CN" sz="1600" dirty="0" smtClean="0">
                <a:latin typeface="Calibri" pitchFamily="34" charset="0"/>
              </a:rPr>
              <a:t> leading </a:t>
            </a:r>
            <a:r>
              <a:rPr lang="en-US" altLang="zh-CN" sz="1600" dirty="0">
                <a:latin typeface="Calibri" pitchFamily="34" charset="0"/>
              </a:rPr>
              <a:t>international scientists to conduct a lecture tour at CAS </a:t>
            </a:r>
            <a:r>
              <a:rPr lang="en-US" altLang="zh-CN" sz="1600" dirty="0" smtClean="0">
                <a:latin typeface="Calibri" pitchFamily="34" charset="0"/>
              </a:rPr>
              <a:t>for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>
                <a:latin typeface="Calibri" pitchFamily="34" charset="0"/>
              </a:rPr>
              <a:t> </a:t>
            </a:r>
            <a:r>
              <a:rPr lang="en-US" altLang="zh-CN" sz="1600" dirty="0" smtClean="0">
                <a:latin typeface="Calibri" pitchFamily="34" charset="0"/>
              </a:rPr>
              <a:t>  </a:t>
            </a:r>
            <a:r>
              <a:rPr lang="en-US" altLang="zh-CN" sz="1600" b="1" dirty="0">
                <a:solidFill>
                  <a:srgbClr val="C00000"/>
                </a:solidFill>
                <a:latin typeface="Calibri" pitchFamily="34" charset="0"/>
              </a:rPr>
              <a:t>1-2 weeks</a:t>
            </a:r>
            <a:r>
              <a:rPr lang="en-US" altLang="zh-CN" sz="1600" dirty="0" smtClean="0">
                <a:latin typeface="Calibri" pitchFamily="34" charset="0"/>
              </a:rPr>
              <a:t>.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 smtClean="0">
                <a:latin typeface="Calibri" pitchFamily="34" charset="0"/>
              </a:rPr>
              <a:t>Stipend:</a:t>
            </a:r>
            <a:r>
              <a:rPr lang="zh-CN" altLang="en-US" sz="1600" b="1" dirty="0" smtClean="0">
                <a:solidFill>
                  <a:srgbClr val="C00000"/>
                </a:solidFill>
                <a:latin typeface="Calibri" pitchFamily="34" charset="0"/>
              </a:rPr>
              <a:t>￥</a:t>
            </a:r>
            <a:r>
              <a:rPr lang="en-US" altLang="zh-CN" sz="1600" b="1" dirty="0" smtClean="0">
                <a:solidFill>
                  <a:srgbClr val="C00000"/>
                </a:solidFill>
                <a:latin typeface="Calibri" pitchFamily="34" charset="0"/>
              </a:rPr>
              <a:t>50,000 </a:t>
            </a:r>
            <a:r>
              <a:rPr lang="en-US" altLang="zh-CN" sz="1600" b="1" dirty="0">
                <a:solidFill>
                  <a:srgbClr val="C00000"/>
                </a:solidFill>
                <a:latin typeface="Calibri" pitchFamily="34" charset="0"/>
              </a:rPr>
              <a:t>per </a:t>
            </a:r>
            <a:r>
              <a:rPr lang="en-US" altLang="zh-CN" sz="1600" b="1" dirty="0" smtClean="0">
                <a:solidFill>
                  <a:srgbClr val="C00000"/>
                </a:solidFill>
                <a:latin typeface="Calibri" pitchFamily="34" charset="0"/>
              </a:rPr>
              <a:t>week</a:t>
            </a:r>
            <a:r>
              <a:rPr lang="en-US" altLang="zh-CN" sz="1600" dirty="0" smtClean="0">
                <a:latin typeface="Calibri" pitchFamily="34" charset="0"/>
              </a:rPr>
              <a:t>, to cover all expenses for lecture tour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18" name="矩形 47"/>
          <p:cNvSpPr>
            <a:spLocks noChangeArrowheads="1"/>
          </p:cNvSpPr>
          <p:nvPr/>
        </p:nvSpPr>
        <p:spPr bwMode="auto">
          <a:xfrm>
            <a:off x="2221288" y="2729820"/>
            <a:ext cx="231135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 smtClean="0">
                <a:latin typeface="Calibri" pitchFamily="34" charset="0"/>
              </a:rPr>
              <a:t>Support</a:t>
            </a:r>
            <a:r>
              <a:rPr lang="en-US" altLang="zh-CN" sz="1600" dirty="0">
                <a:latin typeface="Calibri" pitchFamily="34" charset="0"/>
              </a:rPr>
              <a:t>s</a:t>
            </a:r>
            <a:r>
              <a:rPr lang="en-US" altLang="zh-CN" sz="1600" b="1" dirty="0" smtClean="0">
                <a:solidFill>
                  <a:srgbClr val="C00000"/>
                </a:solidFill>
                <a:latin typeface="Calibri" pitchFamily="34" charset="0"/>
              </a:rPr>
              <a:t> 200 </a:t>
            </a:r>
            <a:r>
              <a:rPr lang="en-US" altLang="zh-CN" sz="1600" dirty="0" smtClean="0">
                <a:latin typeface="Calibri" pitchFamily="34" charset="0"/>
              </a:rPr>
              <a:t>international </a:t>
            </a:r>
            <a:r>
              <a:rPr lang="en-US" altLang="zh-CN" sz="1600" dirty="0">
                <a:latin typeface="Calibri" pitchFamily="34" charset="0"/>
              </a:rPr>
              <a:t>scientists to </a:t>
            </a:r>
            <a:r>
              <a:rPr lang="en-US" altLang="zh-CN" sz="1600" dirty="0" smtClean="0">
                <a:latin typeface="Calibri" pitchFamily="34" charset="0"/>
              </a:rPr>
              <a:t>conduct joint research at CAS institutes for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>
                <a:latin typeface="Calibri" pitchFamily="34" charset="0"/>
              </a:rPr>
              <a:t> </a:t>
            </a:r>
            <a:r>
              <a:rPr lang="en-US" altLang="zh-CN" sz="1600" dirty="0" smtClean="0">
                <a:latin typeface="Calibri" pitchFamily="34" charset="0"/>
              </a:rPr>
              <a:t>   </a:t>
            </a:r>
            <a:r>
              <a:rPr lang="en-US" altLang="zh-CN" sz="1600" b="1" dirty="0">
                <a:solidFill>
                  <a:srgbClr val="C00000"/>
                </a:solidFill>
                <a:latin typeface="Calibri" pitchFamily="34" charset="0"/>
              </a:rPr>
              <a:t>1-12 months</a:t>
            </a:r>
            <a:r>
              <a:rPr lang="en-US" altLang="zh-CN" sz="1600" dirty="0">
                <a:latin typeface="Calibri" pitchFamily="34" charset="0"/>
              </a:rPr>
              <a:t>. </a:t>
            </a:r>
            <a:endParaRPr lang="en-US" altLang="zh-CN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>
                <a:latin typeface="Calibri" pitchFamily="34" charset="0"/>
              </a:rPr>
              <a:t>Monthly stipend: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>
                <a:latin typeface="Calibri" pitchFamily="34" charset="0"/>
              </a:rPr>
              <a:t>Full </a:t>
            </a:r>
            <a:r>
              <a:rPr lang="en-US" altLang="zh-CN" sz="1600" dirty="0" smtClean="0">
                <a:latin typeface="Calibri" pitchFamily="34" charset="0"/>
              </a:rPr>
              <a:t>professor</a:t>
            </a:r>
            <a:endParaRPr lang="en-US" altLang="zh-CN" sz="16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>
                <a:latin typeface="Calibri" pitchFamily="34" charset="0"/>
              </a:rPr>
              <a:t> </a:t>
            </a:r>
            <a:r>
              <a:rPr lang="en-US" altLang="zh-CN" sz="1600" dirty="0" smtClean="0">
                <a:latin typeface="Calibri" pitchFamily="34" charset="0"/>
              </a:rPr>
              <a:t>  </a:t>
            </a:r>
            <a:r>
              <a:rPr lang="zh-CN" altLang="en-US" sz="1600" dirty="0" smtClean="0">
                <a:latin typeface="Calibri" pitchFamily="34" charset="0"/>
              </a:rPr>
              <a:t>￥</a:t>
            </a:r>
            <a:r>
              <a:rPr lang="en-US" altLang="zh-CN" sz="1600" dirty="0">
                <a:latin typeface="Calibri" pitchFamily="34" charset="0"/>
              </a:rPr>
              <a:t>40,000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>
                <a:latin typeface="Calibri" pitchFamily="34" charset="0"/>
              </a:rPr>
              <a:t>Associate professor: </a:t>
            </a:r>
            <a:r>
              <a:rPr lang="zh-CN" altLang="en-US" sz="1600" dirty="0" smtClean="0">
                <a:latin typeface="Calibri" pitchFamily="34" charset="0"/>
              </a:rPr>
              <a:t>￥</a:t>
            </a:r>
            <a:r>
              <a:rPr lang="en-US" altLang="zh-CN" sz="1600" dirty="0" smtClean="0">
                <a:latin typeface="Calibri" pitchFamily="34" charset="0"/>
              </a:rPr>
              <a:t>30,000 </a:t>
            </a:r>
            <a:endParaRPr lang="en-US" altLang="zh-CN" sz="1600" dirty="0">
              <a:latin typeface="Calibri" pitchFamily="34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 smtClean="0">
                <a:latin typeface="Calibri" pitchFamily="34" charset="0"/>
              </a:rPr>
              <a:t>Assistant professor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>
                <a:latin typeface="Calibri" pitchFamily="34" charset="0"/>
              </a:rPr>
              <a:t> </a:t>
            </a:r>
            <a:r>
              <a:rPr lang="en-US" altLang="zh-CN" sz="1600" dirty="0" smtClean="0">
                <a:latin typeface="Calibri" pitchFamily="34" charset="0"/>
              </a:rPr>
              <a:t>  </a:t>
            </a:r>
            <a:r>
              <a:rPr lang="zh-CN" altLang="en-US" sz="1600" dirty="0" smtClean="0">
                <a:latin typeface="Calibri" pitchFamily="34" charset="0"/>
              </a:rPr>
              <a:t>￥</a:t>
            </a:r>
            <a:r>
              <a:rPr lang="en-US" altLang="zh-CN" sz="1600" dirty="0" smtClean="0">
                <a:latin typeface="Calibri" pitchFamily="34" charset="0"/>
              </a:rPr>
              <a:t>20,000</a:t>
            </a:r>
            <a:endParaRPr lang="en-US" altLang="zh-CN" sz="1600" dirty="0">
              <a:latin typeface="Calibri" pitchFamily="34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 smtClean="0">
                <a:latin typeface="Calibri" pitchFamily="34" charset="0"/>
              </a:rPr>
              <a:t>international  round-trip</a:t>
            </a: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20" name="矩形 47"/>
          <p:cNvSpPr>
            <a:spLocks noChangeArrowheads="1"/>
          </p:cNvSpPr>
          <p:nvPr/>
        </p:nvSpPr>
        <p:spPr bwMode="auto">
          <a:xfrm>
            <a:off x="4475985" y="2715885"/>
            <a:ext cx="2116233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 smtClean="0">
                <a:latin typeface="Calibri" pitchFamily="34" charset="0"/>
              </a:rPr>
              <a:t>Supports </a:t>
            </a:r>
            <a:r>
              <a:rPr lang="en-US" altLang="zh-CN" sz="1600" b="1" dirty="0" smtClean="0">
                <a:solidFill>
                  <a:srgbClr val="C00000"/>
                </a:solidFill>
                <a:latin typeface="Calibri" pitchFamily="34" charset="0"/>
              </a:rPr>
              <a:t>100</a:t>
            </a:r>
            <a:r>
              <a:rPr lang="en-US" altLang="zh-CN" sz="1600" dirty="0" smtClean="0">
                <a:latin typeface="Calibri" pitchFamily="34" charset="0"/>
              </a:rPr>
              <a:t> young </a:t>
            </a:r>
            <a:r>
              <a:rPr lang="en-US" altLang="zh-CN" sz="1600" dirty="0">
                <a:latin typeface="Calibri" pitchFamily="34" charset="0"/>
              </a:rPr>
              <a:t>international </a:t>
            </a:r>
            <a:r>
              <a:rPr lang="en-US" altLang="zh-CN" sz="1600" dirty="0" err="1" smtClean="0">
                <a:latin typeface="Calibri" pitchFamily="34" charset="0"/>
              </a:rPr>
              <a:t>posdocs</a:t>
            </a:r>
            <a:r>
              <a:rPr lang="en-US" altLang="zh-CN" sz="1600" dirty="0">
                <a:latin typeface="Calibri" pitchFamily="34" charset="0"/>
              </a:rPr>
              <a:t> </a:t>
            </a:r>
            <a:r>
              <a:rPr lang="en-US" altLang="zh-CN" sz="1600" dirty="0" smtClean="0">
                <a:latin typeface="Calibri" pitchFamily="34" charset="0"/>
              </a:rPr>
              <a:t>to </a:t>
            </a:r>
            <a:r>
              <a:rPr lang="en-US" altLang="zh-CN" sz="1600" dirty="0">
                <a:latin typeface="Calibri" pitchFamily="34" charset="0"/>
              </a:rPr>
              <a:t>conduct research at </a:t>
            </a:r>
            <a:r>
              <a:rPr lang="en-US" altLang="zh-CN" sz="1600" dirty="0" smtClean="0">
                <a:latin typeface="Calibri" pitchFamily="34" charset="0"/>
              </a:rPr>
              <a:t>CAS institutes for </a:t>
            </a:r>
            <a:r>
              <a:rPr lang="en-US" altLang="zh-CN" sz="1600" b="1" dirty="0">
                <a:solidFill>
                  <a:srgbClr val="C00000"/>
                </a:solidFill>
                <a:latin typeface="Calibri" pitchFamily="34" charset="0"/>
              </a:rPr>
              <a:t>1-2 years</a:t>
            </a:r>
            <a:r>
              <a:rPr lang="en-US" altLang="zh-CN" sz="1600" dirty="0">
                <a:latin typeface="Calibri" pitchFamily="34" charset="0"/>
              </a:rPr>
              <a:t>. 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 smtClean="0">
                <a:latin typeface="Calibri" pitchFamily="34" charset="0"/>
              </a:rPr>
              <a:t>Yearly stipend: </a:t>
            </a:r>
            <a:r>
              <a:rPr lang="zh-CN" altLang="en-US" sz="1600" b="1" dirty="0" smtClean="0">
                <a:solidFill>
                  <a:srgbClr val="C00000"/>
                </a:solidFill>
                <a:latin typeface="Calibri" pitchFamily="34" charset="0"/>
              </a:rPr>
              <a:t>￥</a:t>
            </a:r>
            <a:r>
              <a:rPr lang="en-US" altLang="zh-CN" sz="1600" b="1" dirty="0" smtClean="0">
                <a:solidFill>
                  <a:srgbClr val="C00000"/>
                </a:solidFill>
                <a:latin typeface="Calibri" pitchFamily="34" charset="0"/>
              </a:rPr>
              <a:t>200,000</a:t>
            </a:r>
            <a:endParaRPr lang="en-US" altLang="zh-CN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zh-CN" sz="1600" dirty="0">
                <a:latin typeface="Calibri" pitchFamily="34" charset="0"/>
              </a:rPr>
              <a:t>international </a:t>
            </a:r>
            <a:r>
              <a:rPr lang="en-US" altLang="zh-CN" sz="1600" dirty="0" smtClean="0">
                <a:latin typeface="Calibri" pitchFamily="34" charset="0"/>
              </a:rPr>
              <a:t>round-trip   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121" name="矩形 47"/>
          <p:cNvSpPr>
            <a:spLocks noChangeArrowheads="1"/>
          </p:cNvSpPr>
          <p:nvPr/>
        </p:nvSpPr>
        <p:spPr bwMode="auto">
          <a:xfrm>
            <a:off x="6574033" y="2715885"/>
            <a:ext cx="2229314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 smtClean="0">
                <a:latin typeface="Calibri" pitchFamily="34" charset="0"/>
              </a:rPr>
              <a:t>Supports </a:t>
            </a:r>
            <a:r>
              <a:rPr lang="en-US" altLang="zh-CN" sz="1600" b="1" dirty="0" smtClean="0">
                <a:solidFill>
                  <a:srgbClr val="C00000"/>
                </a:solidFill>
                <a:latin typeface="Calibri" pitchFamily="34" charset="0"/>
              </a:rPr>
              <a:t>200</a:t>
            </a:r>
            <a:r>
              <a:rPr lang="en-US" altLang="zh-CN" sz="1600" dirty="0" smtClean="0">
                <a:latin typeface="Calibri" pitchFamily="34" charset="0"/>
              </a:rPr>
              <a:t> </a:t>
            </a:r>
            <a:r>
              <a:rPr lang="en-US" altLang="zh-CN" sz="1600" dirty="0">
                <a:latin typeface="Calibri" pitchFamily="34" charset="0"/>
              </a:rPr>
              <a:t>international graduates</a:t>
            </a:r>
            <a:r>
              <a:rPr lang="en-US" altLang="zh-CN" sz="1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zh-CN" sz="1600" dirty="0">
                <a:latin typeface="Calibri" pitchFamily="34" charset="0"/>
              </a:rPr>
              <a:t>each year, to pursue their PhD degrees at </a:t>
            </a:r>
            <a:r>
              <a:rPr lang="en-US" altLang="zh-CN" sz="1600" dirty="0" smtClean="0">
                <a:latin typeface="Calibri" pitchFamily="34" charset="0"/>
              </a:rPr>
              <a:t>UCAS and USTC</a:t>
            </a:r>
            <a:endParaRPr lang="en-US" altLang="zh-CN" sz="1600" dirty="0">
              <a:latin typeface="Calibri" pitchFamily="34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 smtClean="0">
                <a:latin typeface="Calibri" pitchFamily="34" charset="0"/>
              </a:rPr>
              <a:t>Monthly </a:t>
            </a:r>
            <a:r>
              <a:rPr lang="en-US" altLang="zh-CN" sz="1600" dirty="0" err="1" smtClean="0">
                <a:latin typeface="Calibri" pitchFamily="34" charset="0"/>
              </a:rPr>
              <a:t>tipend</a:t>
            </a:r>
            <a:r>
              <a:rPr lang="en-US" altLang="zh-CN" sz="1600" dirty="0" smtClean="0">
                <a:latin typeface="Calibri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zh-CN" sz="16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zh-CN" altLang="en-US" sz="1600" b="1" dirty="0" smtClean="0">
                <a:solidFill>
                  <a:srgbClr val="C00000"/>
                </a:solidFill>
                <a:latin typeface="Calibri" pitchFamily="34" charset="0"/>
              </a:rPr>
              <a:t>￥ </a:t>
            </a:r>
            <a:r>
              <a:rPr lang="en-US" altLang="zh-CN" sz="1600" b="1" dirty="0">
                <a:solidFill>
                  <a:srgbClr val="C00000"/>
                </a:solidFill>
                <a:latin typeface="Calibri" pitchFamily="34" charset="0"/>
              </a:rPr>
              <a:t>7,000-8,000 </a:t>
            </a:r>
            <a:endParaRPr lang="en-US" altLang="zh-CN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zh-CN" sz="1600" dirty="0" smtClean="0">
                <a:latin typeface="Calibri" pitchFamily="34" charset="0"/>
              </a:rPr>
              <a:t>international  </a:t>
            </a:r>
            <a:r>
              <a:rPr lang="en-US" altLang="zh-CN" sz="1600" dirty="0">
                <a:latin typeface="Calibri" pitchFamily="34" charset="0"/>
              </a:rPr>
              <a:t>round-trip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01" y="803045"/>
            <a:ext cx="8691092" cy="181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6063893"/>
            <a:ext cx="2841309" cy="69592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10" y="76130"/>
            <a:ext cx="909003" cy="8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16632"/>
            <a:ext cx="8244408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  <a:cs typeface="宋体" pitchFamily="2" charset="-122"/>
              </a:rPr>
              <a:t>CAS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  <a:cs typeface="宋体" pitchFamily="2" charset="-122"/>
              </a:rPr>
              <a:t>President’s International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  <a:cs typeface="宋体" pitchFamily="2" charset="-122"/>
              </a:rPr>
              <a:t>Fellowship Initiative(PIFI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  <a:cs typeface="宋体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6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8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737</Words>
  <Application>Microsoft Office PowerPoint</Application>
  <PresentationFormat>On-screen Show (4:3)</PresentationFormat>
  <Paragraphs>114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DECADT Brigitte</cp:lastModifiedBy>
  <cp:revision>44</cp:revision>
  <cp:lastPrinted>2017-03-27T08:23:56Z</cp:lastPrinted>
  <dcterms:created xsi:type="dcterms:W3CDTF">2017-03-23T06:14:04Z</dcterms:created>
  <dcterms:modified xsi:type="dcterms:W3CDTF">2017-03-27T08:24:47Z</dcterms:modified>
</cp:coreProperties>
</file>